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24" r:id="rId1"/>
  </p:sldMasterIdLst>
  <p:notesMasterIdLst>
    <p:notesMasterId r:id="rId24"/>
  </p:notesMasterIdLst>
  <p:handoutMasterIdLst>
    <p:handoutMasterId r:id="rId25"/>
  </p:handoutMasterIdLst>
  <p:sldIdLst>
    <p:sldId id="1560" r:id="rId2"/>
    <p:sldId id="1571" r:id="rId3"/>
    <p:sldId id="1509" r:id="rId4"/>
    <p:sldId id="1547" r:id="rId5"/>
    <p:sldId id="1548" r:id="rId6"/>
    <p:sldId id="1549" r:id="rId7"/>
    <p:sldId id="1565" r:id="rId8"/>
    <p:sldId id="1564" r:id="rId9"/>
    <p:sldId id="1572" r:id="rId10"/>
    <p:sldId id="1389" r:id="rId11"/>
    <p:sldId id="1554" r:id="rId12"/>
    <p:sldId id="1555" r:id="rId13"/>
    <p:sldId id="1556" r:id="rId14"/>
    <p:sldId id="1557" r:id="rId15"/>
    <p:sldId id="1361" r:id="rId16"/>
    <p:sldId id="1566" r:id="rId17"/>
    <p:sldId id="1567" r:id="rId18"/>
    <p:sldId id="1568" r:id="rId19"/>
    <p:sldId id="1569" r:id="rId20"/>
    <p:sldId id="1570" r:id="rId21"/>
    <p:sldId id="718" r:id="rId22"/>
    <p:sldId id="1212" r:id="rId23"/>
  </p:sldIdLst>
  <p:sldSz cx="12192000" cy="6858000"/>
  <p:notesSz cx="6858000" cy="9144000"/>
  <p:embeddedFontLst>
    <p:embeddedFont>
      <p:font typeface="Abadi Extra Light" panose="020B0204020104020204" pitchFamily="34" charset="0"/>
      <p:regular r:id="rId26"/>
    </p:embeddedFont>
    <p:embeddedFont>
      <p:font typeface="Bahnschrift Condensed" panose="020B0502040204020203" pitchFamily="34" charset="0"/>
      <p:regular r:id="rId27"/>
      <p:bold r:id="rId28"/>
    </p:embeddedFont>
    <p:embeddedFont>
      <p:font typeface="Calibri" panose="020F0502020204030204" pitchFamily="34" charset="0"/>
      <p:regular r:id="rId29"/>
      <p:bold r:id="rId30"/>
      <p:italic r:id="rId31"/>
      <p:boldItalic r:id="rId32"/>
    </p:embeddedFont>
    <p:embeddedFont>
      <p:font typeface="Univers Condensed" panose="020B0506020202050204" pitchFamily="34" charset="0"/>
      <p:regular r:id="rId33"/>
      <p:bold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337" userDrawn="1">
          <p15:clr>
            <a:srgbClr val="A4A3A4"/>
          </p15:clr>
        </p15:guide>
        <p15:guide id="4" pos="3740" userDrawn="1">
          <p15:clr>
            <a:srgbClr val="A4A3A4"/>
          </p15:clr>
        </p15:guide>
        <p15:guide id="5" orient="horz" pos="2221" userDrawn="1">
          <p15:clr>
            <a:srgbClr val="A4A3A4"/>
          </p15:clr>
        </p15:guide>
        <p15:guide id="6" pos="38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Eveslage" initials="BE" lastIdx="2" clrIdx="0">
    <p:extLst>
      <p:ext uri="{19B8F6BF-5375-455C-9EA6-DF929625EA0E}">
        <p15:presenceInfo xmlns:p15="http://schemas.microsoft.com/office/powerpoint/2012/main" userId="S-1-5-21-3003367119-45151493-406046460-39800" providerId="AD"/>
      </p:ext>
    </p:extLst>
  </p:cmAuthor>
  <p:cmAuthor id="2" name="Benjamin Eveslage" initials="BE [2]" lastIdx="11" clrIdx="1">
    <p:extLst>
      <p:ext uri="{19B8F6BF-5375-455C-9EA6-DF929625EA0E}">
        <p15:presenceInfo xmlns:p15="http://schemas.microsoft.com/office/powerpoint/2012/main" userId="091ca329d22b83eb" providerId="Windows Live"/>
      </p:ext>
    </p:extLst>
  </p:cmAuthor>
  <p:cmAuthor id="3" name="Philip Limbumrung" initials="PL" lastIdx="1" clrIdx="2">
    <p:extLst>
      <p:ext uri="{19B8F6BF-5375-455C-9EA6-DF929625EA0E}">
        <p15:presenceInfo xmlns:p15="http://schemas.microsoft.com/office/powerpoint/2012/main" userId="S::PLimbumrung@fhi360.org::4613e32f-9e44-4bb1-92a1-2f0294d233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BD23"/>
    <a:srgbClr val="48B7A7"/>
    <a:srgbClr val="F47524"/>
    <a:srgbClr val="1B7380"/>
    <a:srgbClr val="1D1A18"/>
    <a:srgbClr val="FFFFFF"/>
    <a:srgbClr val="EBF5F6"/>
    <a:srgbClr val="FFDF7F"/>
    <a:srgbClr val="E49F15"/>
    <a:srgbClr val="FF53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06FDB-D7E5-4C70-84A3-F9D86250571F}" v="745" dt="2019-07-15T01:30:14.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81642" autoAdjust="0"/>
  </p:normalViewPr>
  <p:slideViewPr>
    <p:cSldViewPr snapToGrid="0">
      <p:cViewPr varScale="1">
        <p:scale>
          <a:sx n="74" d="100"/>
          <a:sy n="74" d="100"/>
        </p:scale>
        <p:origin x="510" y="27"/>
      </p:cViewPr>
      <p:guideLst>
        <p:guide orient="horz" pos="2160"/>
        <p:guide pos="3840"/>
        <p:guide orient="horz" pos="2337"/>
        <p:guide pos="3740"/>
        <p:guide orient="horz" pos="2221"/>
        <p:guide pos="3860"/>
      </p:guideLst>
    </p:cSldViewPr>
  </p:slideViewPr>
  <p:notesTextViewPr>
    <p:cViewPr>
      <p:scale>
        <a:sx n="1" d="1"/>
        <a:sy n="1" d="1"/>
      </p:scale>
      <p:origin x="0" y="0"/>
    </p:cViewPr>
  </p:notesTextViewPr>
  <p:notesViewPr>
    <p:cSldViewPr snapToGrid="0">
      <p:cViewPr varScale="1">
        <p:scale>
          <a:sx n="68" d="100"/>
          <a:sy n="68" d="100"/>
        </p:scale>
        <p:origin x="2592" y="5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78B358-761F-408D-B698-87758EF3AF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85E865-F499-4710-AD7B-5B28EEFE92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07FA91-E6FD-4FF1-860A-D6592F84EEA5}" type="datetimeFigureOut">
              <a:rPr lang="en-US" smtClean="0"/>
              <a:t>7/21/2019</a:t>
            </a:fld>
            <a:endParaRPr lang="en-US"/>
          </a:p>
        </p:txBody>
      </p:sp>
      <p:sp>
        <p:nvSpPr>
          <p:cNvPr id="4" name="Footer Placeholder 3">
            <a:extLst>
              <a:ext uri="{FF2B5EF4-FFF2-40B4-BE49-F238E27FC236}">
                <a16:creationId xmlns:a16="http://schemas.microsoft.com/office/drawing/2014/main" id="{DB548C32-18FC-44A5-A1AF-3562E56DCE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75F0B7-1095-4B0E-A35F-5668E61010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4B9894-1A74-4655-BF23-D7D5619F9509}" type="slidenum">
              <a:rPr lang="en-US" smtClean="0"/>
              <a:t>‹#›</a:t>
            </a:fld>
            <a:endParaRPr lang="en-US"/>
          </a:p>
        </p:txBody>
      </p:sp>
    </p:spTree>
    <p:extLst>
      <p:ext uri="{BB962C8B-B14F-4D97-AF65-F5344CB8AC3E}">
        <p14:creationId xmlns:p14="http://schemas.microsoft.com/office/powerpoint/2010/main" val="2068401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8171E-CC62-47CC-90D5-535AF0CEA9DF}" type="datetimeFigureOut">
              <a:rPr lang="en-US" smtClean="0"/>
              <a:t>7/21/2019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77A56F-41DA-469C-A5B3-140D7F0A4549}" type="slidenum">
              <a:rPr lang="en-US" smtClean="0"/>
              <a:t>‹#›</a:t>
            </a:fld>
            <a:endParaRPr lang="en-US"/>
          </a:p>
        </p:txBody>
      </p:sp>
    </p:spTree>
    <p:extLst>
      <p:ext uri="{BB962C8B-B14F-4D97-AF65-F5344CB8AC3E}">
        <p14:creationId xmlns:p14="http://schemas.microsoft.com/office/powerpoint/2010/main" val="691451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[Name/Title]</a:t>
            </a:r>
            <a:r>
              <a:rPr lang="en-US" sz="1200" kern="1200" dirty="0">
                <a:solidFill>
                  <a:schemeClr val="tx1"/>
                </a:solidFill>
                <a:effectLst/>
                <a:latin typeface="+mn-lt"/>
                <a:ea typeface="+mn-ea"/>
                <a:cs typeface="+mn-cs"/>
              </a:rPr>
              <a:t> It is a real pleasure to be with you here today. My name is Ben. I am Technical Advisor for Online HIV Services at FHI 360, and I lead what we call the “Going Online” portfolio.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[About GO]</a:t>
            </a:r>
            <a:r>
              <a:rPr lang="en-US" sz="1200" kern="1200" dirty="0">
                <a:solidFill>
                  <a:schemeClr val="tx1"/>
                </a:solidFill>
                <a:effectLst/>
                <a:latin typeface="+mn-lt"/>
                <a:ea typeface="+mn-ea"/>
                <a:cs typeface="+mn-cs"/>
              </a:rPr>
              <a:t> In this portfolio, we support HIV programs in about 20 countries to leverage online and mobile platforms to </a:t>
            </a:r>
            <a:r>
              <a:rPr lang="en-US" sz="1200" u="sng" kern="1200" dirty="0">
                <a:solidFill>
                  <a:schemeClr val="tx1"/>
                </a:solidFill>
                <a:effectLst/>
                <a:latin typeface="+mn-lt"/>
                <a:ea typeface="+mn-ea"/>
                <a:cs typeface="+mn-cs"/>
              </a:rPr>
              <a:t>broaden outreach</a:t>
            </a:r>
            <a:r>
              <a:rPr lang="en-US" sz="1200" kern="1200" dirty="0">
                <a:solidFill>
                  <a:schemeClr val="tx1"/>
                </a:solidFill>
                <a:effectLst/>
                <a:latin typeface="+mn-lt"/>
                <a:ea typeface="+mn-ea"/>
                <a:cs typeface="+mn-cs"/>
              </a:rPr>
              <a:t> to previously unreached populations and offer </a:t>
            </a:r>
            <a:r>
              <a:rPr lang="en-US" sz="1200" u="sng" kern="1200" dirty="0">
                <a:solidFill>
                  <a:schemeClr val="tx1"/>
                </a:solidFill>
                <a:effectLst/>
                <a:latin typeface="+mn-lt"/>
                <a:ea typeface="+mn-ea"/>
                <a:cs typeface="+mn-cs"/>
              </a:rPr>
              <a:t>new ways </a:t>
            </a:r>
            <a:r>
              <a:rPr lang="en-US" sz="1200" kern="1200" dirty="0">
                <a:solidFill>
                  <a:schemeClr val="tx1"/>
                </a:solidFill>
                <a:effectLst/>
                <a:latin typeface="+mn-lt"/>
                <a:ea typeface="+mn-ea"/>
                <a:cs typeface="+mn-cs"/>
              </a:rPr>
              <a:t>for people to interact and uptake HIV services. And I think this is really the crux of what we are talking about in this panel – new ways to reach and engage people.</a:t>
            </a:r>
          </a:p>
        </p:txBody>
      </p:sp>
      <p:sp>
        <p:nvSpPr>
          <p:cNvPr id="4" name="Slide Number Placeholder 3"/>
          <p:cNvSpPr>
            <a:spLocks noGrp="1"/>
          </p:cNvSpPr>
          <p:nvPr>
            <p:ph type="sldNum" sz="quarter" idx="5"/>
          </p:nvPr>
        </p:nvSpPr>
        <p:spPr/>
        <p:txBody>
          <a:bodyPr/>
          <a:lstStyle/>
          <a:p>
            <a:fld id="{9F77A56F-41DA-469C-A5B3-140D7F0A4549}" type="slidenum">
              <a:rPr lang="en-US" smtClean="0"/>
              <a:t>1</a:t>
            </a:fld>
            <a:endParaRPr lang="en-US"/>
          </a:p>
        </p:txBody>
      </p:sp>
    </p:spTree>
    <p:extLst>
      <p:ext uri="{BB962C8B-B14F-4D97-AF65-F5344CB8AC3E}">
        <p14:creationId xmlns:p14="http://schemas.microsoft.com/office/powerpoint/2010/main" val="1398312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[Presenters, regions, timeline]</a:t>
            </a:r>
            <a:r>
              <a:rPr lang="en-US" sz="1200" kern="1200" dirty="0">
                <a:solidFill>
                  <a:schemeClr val="tx1"/>
                </a:solidFill>
                <a:effectLst/>
                <a:latin typeface="+mn-lt"/>
                <a:ea typeface="+mn-ea"/>
                <a:cs typeface="+mn-cs"/>
              </a:rPr>
              <a:t> To get our discussion going we have 4 presenters who will each focus their remarks on unique online strategies for engaging people in HIV services. We have examples from Asia, Africa, and the Latin America/Caribbean regions. Each will have 8 minutes, and end with hopefully 20 minutes for open discussion. </a:t>
            </a:r>
          </a:p>
        </p:txBody>
      </p:sp>
      <p:sp>
        <p:nvSpPr>
          <p:cNvPr id="4" name="Slide Number Placeholder 3"/>
          <p:cNvSpPr>
            <a:spLocks noGrp="1"/>
          </p:cNvSpPr>
          <p:nvPr>
            <p:ph type="sldNum" sz="quarter" idx="5"/>
          </p:nvPr>
        </p:nvSpPr>
        <p:spPr/>
        <p:txBody>
          <a:bodyPr/>
          <a:lstStyle/>
          <a:p>
            <a:fld id="{9F77A56F-41DA-469C-A5B3-140D7F0A4549}" type="slidenum">
              <a:rPr lang="en-US" smtClean="0"/>
              <a:t>10</a:t>
            </a:fld>
            <a:endParaRPr lang="en-US"/>
          </a:p>
        </p:txBody>
      </p:sp>
    </p:spTree>
    <p:extLst>
      <p:ext uri="{BB962C8B-B14F-4D97-AF65-F5344CB8AC3E}">
        <p14:creationId xmlns:p14="http://schemas.microsoft.com/office/powerpoint/2010/main" val="2187643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Abrahim will focus on approaches along the left-hand side of this client flow, which are more targeted, narrow approaches, but those that also allow for greater individualized engagement and support for clients. </a:t>
            </a:r>
          </a:p>
        </p:txBody>
      </p:sp>
      <p:sp>
        <p:nvSpPr>
          <p:cNvPr id="4" name="Slide Number Placeholder 3"/>
          <p:cNvSpPr>
            <a:spLocks noGrp="1"/>
          </p:cNvSpPr>
          <p:nvPr>
            <p:ph type="sldNum" sz="quarter" idx="5"/>
          </p:nvPr>
        </p:nvSpPr>
        <p:spPr/>
        <p:txBody>
          <a:bodyPr/>
          <a:lstStyle/>
          <a:p>
            <a:fld id="{9F77A56F-41DA-469C-A5B3-140D7F0A4549}" type="slidenum">
              <a:rPr lang="en-US" smtClean="0"/>
              <a:t>11</a:t>
            </a:fld>
            <a:endParaRPr lang="en-US"/>
          </a:p>
        </p:txBody>
      </p:sp>
    </p:spTree>
    <p:extLst>
      <p:ext uri="{BB962C8B-B14F-4D97-AF65-F5344CB8AC3E}">
        <p14:creationId xmlns:p14="http://schemas.microsoft.com/office/powerpoint/2010/main" val="382194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Inad will highlight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gen approaches of online outreaches as part of a larger set of demand creation campaigns in SE Asia. </a:t>
            </a:r>
          </a:p>
        </p:txBody>
      </p:sp>
      <p:sp>
        <p:nvSpPr>
          <p:cNvPr id="4" name="Slide Number Placeholder 3"/>
          <p:cNvSpPr>
            <a:spLocks noGrp="1"/>
          </p:cNvSpPr>
          <p:nvPr>
            <p:ph type="sldNum" sz="quarter" idx="5"/>
          </p:nvPr>
        </p:nvSpPr>
        <p:spPr/>
        <p:txBody>
          <a:bodyPr/>
          <a:lstStyle/>
          <a:p>
            <a:fld id="{9F77A56F-41DA-469C-A5B3-140D7F0A4549}" type="slidenum">
              <a:rPr lang="en-US" smtClean="0"/>
              <a:t>12</a:t>
            </a:fld>
            <a:endParaRPr lang="en-US"/>
          </a:p>
        </p:txBody>
      </p:sp>
    </p:spTree>
    <p:extLst>
      <p:ext uri="{BB962C8B-B14F-4D97-AF65-F5344CB8AC3E}">
        <p14:creationId xmlns:p14="http://schemas.microsoft.com/office/powerpoint/2010/main" val="2104204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Denis is himself a social media influencer, and will focus on that method of online outreach, but primarily take us through the linkage mechanism of an online appointment booking platform as used in a new service delivery approach by LINKAGES in Kenya. </a:t>
            </a:r>
          </a:p>
          <a:p>
            <a:endParaRPr lang="en-US" dirty="0"/>
          </a:p>
        </p:txBody>
      </p:sp>
      <p:sp>
        <p:nvSpPr>
          <p:cNvPr id="4" name="Slide Number Placeholder 3"/>
          <p:cNvSpPr>
            <a:spLocks noGrp="1"/>
          </p:cNvSpPr>
          <p:nvPr>
            <p:ph type="sldNum" sz="quarter" idx="5"/>
          </p:nvPr>
        </p:nvSpPr>
        <p:spPr/>
        <p:txBody>
          <a:bodyPr/>
          <a:lstStyle/>
          <a:p>
            <a:fld id="{9F77A56F-41DA-469C-A5B3-140D7F0A4549}" type="slidenum">
              <a:rPr lang="en-US" smtClean="0"/>
              <a:t>13</a:t>
            </a:fld>
            <a:endParaRPr lang="en-US"/>
          </a:p>
        </p:txBody>
      </p:sp>
    </p:spTree>
    <p:extLst>
      <p:ext uri="{BB962C8B-B14F-4D97-AF65-F5344CB8AC3E}">
        <p14:creationId xmlns:p14="http://schemas.microsoft.com/office/powerpoint/2010/main" val="1556222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Alex will help us wrap up by also allowing us to think outside the box. He will be presenting on approaches that leverage online social networks, but also specific in-app functions that allow users to access information and services. His unique perspective will also take us outside the typical HIV programmers world to better connect and appreciate our target audience’s broader health needs. </a:t>
            </a:r>
          </a:p>
          <a:p>
            <a:endParaRPr lang="en-US" dirty="0"/>
          </a:p>
        </p:txBody>
      </p:sp>
      <p:sp>
        <p:nvSpPr>
          <p:cNvPr id="4" name="Slide Number Placeholder 3"/>
          <p:cNvSpPr>
            <a:spLocks noGrp="1"/>
          </p:cNvSpPr>
          <p:nvPr>
            <p:ph type="sldNum" sz="quarter" idx="5"/>
          </p:nvPr>
        </p:nvSpPr>
        <p:spPr/>
        <p:txBody>
          <a:bodyPr/>
          <a:lstStyle/>
          <a:p>
            <a:fld id="{9F77A56F-41DA-469C-A5B3-140D7F0A4549}" type="slidenum">
              <a:rPr lang="en-US" smtClean="0"/>
              <a:t>14</a:t>
            </a:fld>
            <a:endParaRPr lang="en-US"/>
          </a:p>
        </p:txBody>
      </p:sp>
    </p:spTree>
    <p:extLst>
      <p:ext uri="{BB962C8B-B14F-4D97-AF65-F5344CB8AC3E}">
        <p14:creationId xmlns:p14="http://schemas.microsoft.com/office/powerpoint/2010/main" val="1961248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Abrahim Simmonds</a:t>
            </a:r>
            <a:r>
              <a:rPr lang="en-US" sz="1200" kern="1200" dirty="0">
                <a:solidFill>
                  <a:schemeClr val="tx1"/>
                </a:solidFill>
                <a:effectLst/>
                <a:latin typeface="+mn-lt"/>
                <a:ea typeface="+mn-ea"/>
                <a:cs typeface="+mn-cs"/>
              </a:rPr>
              <a:t> is a Technical Officer for the LINKAGES Project in Jamaica. He supports the implementation of ICT-related activities that help to extend the reach of services to key populations mainly in Jamaica, while providing technical assistance to programs in Suriname, Barbados and Trinidad and Tobago. An Associate Fellow of the Royal Commonwealth Society, Abrahim has worked with several youth-led organizations focusing on sexual and reproductive health and empowerment. He is also a trained social worker and a recipient of the Queen's Young Leader Award, conferred by Queen Elizabeth II in 2017.</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Title: Scaling and standardizing community-based online HIV outreach in Jamaica</a:t>
            </a:r>
            <a:endParaRPr lang="en-US" dirty="0"/>
          </a:p>
        </p:txBody>
      </p:sp>
      <p:sp>
        <p:nvSpPr>
          <p:cNvPr id="4" name="Slide Number Placeholder 3"/>
          <p:cNvSpPr>
            <a:spLocks noGrp="1"/>
          </p:cNvSpPr>
          <p:nvPr>
            <p:ph type="sldNum" sz="quarter" idx="5"/>
          </p:nvPr>
        </p:nvSpPr>
        <p:spPr/>
        <p:txBody>
          <a:bodyPr/>
          <a:lstStyle/>
          <a:p>
            <a:fld id="{9F77A56F-41DA-469C-A5B3-140D7F0A4549}" type="slidenum">
              <a:rPr lang="en-US" smtClean="0"/>
              <a:t>15</a:t>
            </a:fld>
            <a:endParaRPr lang="en-US"/>
          </a:p>
        </p:txBody>
      </p:sp>
    </p:spTree>
    <p:extLst>
      <p:ext uri="{BB962C8B-B14F-4D97-AF65-F5344CB8AC3E}">
        <p14:creationId xmlns:p14="http://schemas.microsoft.com/office/powerpoint/2010/main" val="2347376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Inad Rendon</a:t>
            </a:r>
            <a:r>
              <a:rPr lang="en-US" sz="1200" kern="1200" dirty="0">
                <a:solidFill>
                  <a:schemeClr val="tx1"/>
                </a:solidFill>
                <a:effectLst/>
                <a:latin typeface="+mn-lt"/>
                <a:ea typeface="+mn-ea"/>
                <a:cs typeface="+mn-cs"/>
              </a:rPr>
              <a:t> is the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Manager of APCOM based in Bangkok, Thailand. With a legal background, his area of expertise is on human rights, legal environments and their links to growing HIV rates. He has been with APCOM since 2013. His role includes overseeing and provide strategic directions to APCOM's portfolio under the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unit including (a) research and strategic information; (b) demand generation and behavioral change communication; (c) capacity building and technical assistance; and (d) human rights and SOGIESC.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Title: </a:t>
            </a:r>
            <a:r>
              <a:rPr lang="en-GB" sz="1200" b="1" kern="1200" dirty="0">
                <a:solidFill>
                  <a:schemeClr val="tx1"/>
                </a:solidFill>
                <a:effectLst/>
                <a:latin typeface="+mn-lt"/>
                <a:ea typeface="+mn-ea"/>
                <a:cs typeface="+mn-cs"/>
              </a:rPr>
              <a:t>Driving demand for HIV services through the </a:t>
            </a:r>
            <a:r>
              <a:rPr lang="en-GB" sz="1200" b="1" kern="1200" dirty="0" err="1">
                <a:solidFill>
                  <a:schemeClr val="tx1"/>
                </a:solidFill>
                <a:effectLst/>
                <a:latin typeface="+mn-lt"/>
                <a:ea typeface="+mn-ea"/>
                <a:cs typeface="+mn-cs"/>
              </a:rPr>
              <a:t>TextXXX</a:t>
            </a:r>
            <a:r>
              <a:rPr lang="en-GB" sz="1200" b="1" kern="1200" dirty="0">
                <a:solidFill>
                  <a:schemeClr val="tx1"/>
                </a:solidFill>
                <a:effectLst/>
                <a:latin typeface="+mn-lt"/>
                <a:ea typeface="+mn-ea"/>
                <a:cs typeface="+mn-cs"/>
              </a:rPr>
              <a:t> social media campaigns in Southeast Asia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F77A56F-41DA-469C-A5B3-140D7F0A4549}" type="slidenum">
              <a:rPr lang="en-US" smtClean="0"/>
              <a:t>16</a:t>
            </a:fld>
            <a:endParaRPr lang="en-US"/>
          </a:p>
        </p:txBody>
      </p:sp>
    </p:spTree>
    <p:extLst>
      <p:ext uri="{BB962C8B-B14F-4D97-AF65-F5344CB8AC3E}">
        <p14:creationId xmlns:p14="http://schemas.microsoft.com/office/powerpoint/2010/main" val="3504064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Denis Nzioka</a:t>
            </a:r>
            <a:r>
              <a:rPr lang="en-US" sz="1200" kern="1200" dirty="0">
                <a:solidFill>
                  <a:schemeClr val="tx1"/>
                </a:solidFill>
                <a:effectLst/>
                <a:latin typeface="+mn-lt"/>
                <a:ea typeface="+mn-ea"/>
                <a:cs typeface="+mn-cs"/>
              </a:rPr>
              <a:t> is a sexual, and gender minority activist-author and journalist with a particular focus on LGBTIQ and Sex Worker communities in Kenya, and in Africa.</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Title: HIV services a click away! Online booking in Kenya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F77A56F-41DA-469C-A5B3-140D7F0A4549}" type="slidenum">
              <a:rPr lang="en-US" smtClean="0"/>
              <a:t>17</a:t>
            </a:fld>
            <a:endParaRPr lang="en-US"/>
          </a:p>
        </p:txBody>
      </p:sp>
    </p:spTree>
    <p:extLst>
      <p:ext uri="{BB962C8B-B14F-4D97-AF65-F5344CB8AC3E}">
        <p14:creationId xmlns:p14="http://schemas.microsoft.com/office/powerpoint/2010/main" val="3494098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Alex Garner</a:t>
            </a:r>
            <a:r>
              <a:rPr lang="en-US" sz="1200" kern="1200" dirty="0">
                <a:solidFill>
                  <a:schemeClr val="tx1"/>
                </a:solidFill>
                <a:effectLst/>
                <a:latin typeface="+mn-lt"/>
                <a:ea typeface="+mn-ea"/>
                <a:cs typeface="+mn-cs"/>
              </a:rPr>
              <a:t> is the Senior Health Innovation Strategist at Hornet, the gay social networking app. He works to create and develop health-related content, programming, and research while cultivating an online community where users have the resources to make informed decisions about their health. He has over 20 years of experience working as a community organizer, as a HIV-positive youth advocate, concentrated on issues of concern to gay men of color. Mr. Garner has organized communities to respond to the needs of LGBT people, people of color, and individuals living with HIV. He founded and managed a national HIV magazine.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Title: Queerly connected: Partnering with apps to improve MSM health</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F77A56F-41DA-469C-A5B3-140D7F0A4549}" type="slidenum">
              <a:rPr lang="en-US" smtClean="0"/>
              <a:t>18</a:t>
            </a:fld>
            <a:endParaRPr lang="en-US"/>
          </a:p>
        </p:txBody>
      </p:sp>
    </p:spTree>
    <p:extLst>
      <p:ext uri="{BB962C8B-B14F-4D97-AF65-F5344CB8AC3E}">
        <p14:creationId xmlns:p14="http://schemas.microsoft.com/office/powerpoint/2010/main" val="4028627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7A56F-41DA-469C-A5B3-140D7F0A4549}" type="slidenum">
              <a:rPr lang="en-US" smtClean="0"/>
              <a:t>21</a:t>
            </a:fld>
            <a:endParaRPr lang="en-US"/>
          </a:p>
        </p:txBody>
      </p:sp>
    </p:spTree>
    <p:extLst>
      <p:ext uri="{BB962C8B-B14F-4D97-AF65-F5344CB8AC3E}">
        <p14:creationId xmlns:p14="http://schemas.microsoft.com/office/powerpoint/2010/main" val="823900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[Join chat &amp; purpose]</a:t>
            </a:r>
            <a:r>
              <a:rPr lang="en-US" sz="1200" kern="1200" dirty="0">
                <a:solidFill>
                  <a:schemeClr val="tx1"/>
                </a:solidFill>
                <a:effectLst/>
                <a:latin typeface="+mn-lt"/>
                <a:ea typeface="+mn-ea"/>
                <a:cs typeface="+mn-cs"/>
              </a:rPr>
              <a:t> Speaking of new ways to engage – take out your phones. We’re opening the option to have a live discussion on WhatsApp let’s connect on a group chat for the purpose of this panel. You can ask questions whenever you want this way, and we can send you links to resources mentioned in the presentations. This is only a supplementary way to engage, we also have the microphones for the discussion, or you can yell from your seat.</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[Link]</a:t>
            </a:r>
            <a:r>
              <a:rPr lang="en-US" sz="1200" kern="1200" dirty="0">
                <a:solidFill>
                  <a:schemeClr val="tx1"/>
                </a:solidFill>
                <a:effectLst/>
                <a:latin typeface="+mn-lt"/>
                <a:ea typeface="+mn-ea"/>
                <a:cs typeface="+mn-cs"/>
              </a:rPr>
              <a:t> To join the chat, go to a browser and type mystep.one/</a:t>
            </a:r>
            <a:r>
              <a:rPr lang="en-US" sz="1200" kern="1200" dirty="0" err="1">
                <a:solidFill>
                  <a:schemeClr val="tx1"/>
                </a:solidFill>
                <a:effectLst/>
                <a:latin typeface="+mn-lt"/>
                <a:ea typeface="+mn-ea"/>
                <a:cs typeface="+mn-cs"/>
              </a:rPr>
              <a:t>ias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[Disclaimer]</a:t>
            </a:r>
            <a:r>
              <a:rPr lang="en-US" sz="1200" kern="1200" dirty="0">
                <a:solidFill>
                  <a:schemeClr val="tx1"/>
                </a:solidFill>
                <a:effectLst/>
                <a:latin typeface="+mn-lt"/>
                <a:ea typeface="+mn-ea"/>
                <a:cs typeface="+mn-cs"/>
              </a:rPr>
              <a:t> As you join, know that fellow group members can see your WhatsApp profile and you can remove yourself from the group at any time. </a:t>
            </a:r>
          </a:p>
        </p:txBody>
      </p:sp>
      <p:sp>
        <p:nvSpPr>
          <p:cNvPr id="4" name="Slide Number Placeholder 3"/>
          <p:cNvSpPr>
            <a:spLocks noGrp="1"/>
          </p:cNvSpPr>
          <p:nvPr>
            <p:ph type="sldNum" sz="quarter" idx="5"/>
          </p:nvPr>
        </p:nvSpPr>
        <p:spPr/>
        <p:txBody>
          <a:bodyPr/>
          <a:lstStyle/>
          <a:p>
            <a:fld id="{9F77A56F-41DA-469C-A5B3-140D7F0A4549}" type="slidenum">
              <a:rPr lang="en-US" smtClean="0"/>
              <a:t>2</a:t>
            </a:fld>
            <a:endParaRPr lang="en-US"/>
          </a:p>
        </p:txBody>
      </p:sp>
    </p:spTree>
    <p:extLst>
      <p:ext uri="{BB962C8B-B14F-4D97-AF65-F5344CB8AC3E}">
        <p14:creationId xmlns:p14="http://schemas.microsoft.com/office/powerpoint/2010/main" val="3899338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77A56F-41DA-469C-A5B3-140D7F0A4549}" type="slidenum">
              <a:rPr lang="en-US" smtClean="0"/>
              <a:t>22</a:t>
            </a:fld>
            <a:endParaRPr lang="en-US"/>
          </a:p>
        </p:txBody>
      </p:sp>
    </p:spTree>
    <p:extLst>
      <p:ext uri="{BB962C8B-B14F-4D97-AF65-F5344CB8AC3E}">
        <p14:creationId xmlns:p14="http://schemas.microsoft.com/office/powerpoint/2010/main" val="4263192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 will moderate this second panel on </a:t>
            </a:r>
            <a:r>
              <a:rPr lang="en-US" sz="1200" u="sng" kern="1200" dirty="0">
                <a:solidFill>
                  <a:schemeClr val="tx1"/>
                </a:solidFill>
                <a:effectLst/>
                <a:latin typeface="+mn-lt"/>
                <a:ea typeface="+mn-ea"/>
                <a:cs typeface="+mn-cs"/>
              </a:rPr>
              <a:t>designing and implementing tailored online strategies to engage key populations in HIV services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[Manel/</a:t>
            </a:r>
            <a:r>
              <a:rPr lang="en-US" sz="1200" b="1" kern="1200" dirty="0" err="1">
                <a:solidFill>
                  <a:schemeClr val="tx1"/>
                </a:solidFill>
                <a:effectLst/>
                <a:latin typeface="+mn-lt"/>
                <a:ea typeface="+mn-ea"/>
                <a:cs typeface="+mn-cs"/>
              </a:rPr>
              <a:t>ganel</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 as you’ve already noticed, it </a:t>
            </a:r>
            <a:r>
              <a:rPr lang="en-US" sz="1200" i="1" kern="1200" dirty="0">
                <a:solidFill>
                  <a:schemeClr val="tx1"/>
                </a:solidFill>
                <a:effectLst/>
                <a:latin typeface="+mn-lt"/>
                <a:ea typeface="+mn-ea"/>
                <a:cs typeface="+mn-cs"/>
              </a:rPr>
              <a:t>looks</a:t>
            </a:r>
            <a:r>
              <a:rPr lang="en-US" sz="1200" kern="1200" dirty="0">
                <a:solidFill>
                  <a:schemeClr val="tx1"/>
                </a:solidFill>
                <a:effectLst/>
                <a:latin typeface="+mn-lt"/>
                <a:ea typeface="+mn-ea"/>
                <a:cs typeface="+mn-cs"/>
              </a:rPr>
              <a:t> like we have a “manel” on our hands… a “man panel”. But I’ll have you know we actually have a quite diverse “</a:t>
            </a:r>
            <a:r>
              <a:rPr lang="en-US" sz="1200" kern="1200" dirty="0" err="1">
                <a:solidFill>
                  <a:schemeClr val="tx1"/>
                </a:solidFill>
                <a:effectLst/>
                <a:latin typeface="+mn-lt"/>
                <a:ea typeface="+mn-ea"/>
                <a:cs typeface="+mn-cs"/>
              </a:rPr>
              <a:t>ganel</a:t>
            </a:r>
            <a:r>
              <a:rPr lang="en-US" sz="1200" kern="1200" dirty="0">
                <a:solidFill>
                  <a:schemeClr val="tx1"/>
                </a:solidFill>
                <a:effectLst/>
                <a:latin typeface="+mn-lt"/>
                <a:ea typeface="+mn-ea"/>
                <a:cs typeface="+mn-cs"/>
              </a:rPr>
              <a:t>” – a gay panel.</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[Limitations]</a:t>
            </a:r>
            <a:r>
              <a:rPr lang="en-US" sz="1200" kern="1200" dirty="0">
                <a:solidFill>
                  <a:schemeClr val="tx1"/>
                </a:solidFill>
                <a:effectLst/>
                <a:latin typeface="+mn-lt"/>
                <a:ea typeface="+mn-ea"/>
                <a:cs typeface="+mn-cs"/>
              </a:rPr>
              <a:t> I think it’s true to say we’ve learned quite a lot about how to engage gay men online – and I think that’s one reason why we’re all here. But, we still have ways to go before we can truly tailor and adapt these approaches for the diverse context and needs of key populations globally.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[Contribute]</a:t>
            </a:r>
            <a:r>
              <a:rPr lang="en-US" sz="1200" kern="1200" dirty="0">
                <a:solidFill>
                  <a:schemeClr val="tx1"/>
                </a:solidFill>
                <a:effectLst/>
                <a:latin typeface="+mn-lt"/>
                <a:ea typeface="+mn-ea"/>
                <a:cs typeface="+mn-cs"/>
              </a:rPr>
              <a:t> We also have you all here! In the discussion and through the group chat, please contribute your added experience, perspectives, and questions.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[Client flow framework]</a:t>
            </a:r>
            <a:r>
              <a:rPr lang="en-US" sz="1200" kern="1200" dirty="0">
                <a:solidFill>
                  <a:schemeClr val="tx1"/>
                </a:solidFill>
                <a:effectLst/>
                <a:latin typeface="+mn-lt"/>
                <a:ea typeface="+mn-ea"/>
                <a:cs typeface="+mn-cs"/>
              </a:rPr>
              <a:t> I will take a moment now to illustrate a framework for our presentations on HIV service delivery. The framework follows the client’s journey through HIV services, and we have three main steps of this framework.</a:t>
            </a:r>
          </a:p>
        </p:txBody>
      </p:sp>
      <p:sp>
        <p:nvSpPr>
          <p:cNvPr id="4" name="Slide Number Placeholder 3"/>
          <p:cNvSpPr>
            <a:spLocks noGrp="1"/>
          </p:cNvSpPr>
          <p:nvPr>
            <p:ph type="sldNum" sz="quarter" idx="5"/>
          </p:nvPr>
        </p:nvSpPr>
        <p:spPr/>
        <p:txBody>
          <a:bodyPr/>
          <a:lstStyle/>
          <a:p>
            <a:fld id="{9F77A56F-41DA-469C-A5B3-140D7F0A4549}" type="slidenum">
              <a:rPr lang="en-US" smtClean="0"/>
              <a:t>3</a:t>
            </a:fld>
            <a:endParaRPr lang="en-US"/>
          </a:p>
        </p:txBody>
      </p:sp>
    </p:spTree>
    <p:extLst>
      <p:ext uri="{BB962C8B-B14F-4D97-AF65-F5344CB8AC3E}">
        <p14:creationId xmlns:p14="http://schemas.microsoft.com/office/powerpoint/2010/main" val="991595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First are the online outreach approaches. That is… how an HIV program connects with key populations online. At LINKAGES we’ve outlined three approaches: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The most common and well-documented approach is </a:t>
            </a:r>
            <a:r>
              <a:rPr lang="en-US" sz="1200" b="1" kern="1200" dirty="0">
                <a:solidFill>
                  <a:schemeClr val="tx1"/>
                </a:solidFill>
                <a:effectLst/>
                <a:latin typeface="+mn-lt"/>
                <a:ea typeface="+mn-ea"/>
                <a:cs typeface="+mn-cs"/>
              </a:rPr>
              <a:t>social network outreach, </a:t>
            </a:r>
            <a:r>
              <a:rPr lang="en-US" sz="1200" kern="1200" dirty="0">
                <a:solidFill>
                  <a:schemeClr val="tx1"/>
                </a:solidFill>
                <a:effectLst/>
                <a:latin typeface="+mn-lt"/>
                <a:ea typeface="+mn-ea"/>
                <a:cs typeface="+mn-cs"/>
              </a:rPr>
              <a:t>shown here in the orange box. This is where a person reaches others in their online social network to help them access HIV services. At LINKAGES we call this a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generation approach for KP HIV outreach. It was developed in the early 2000s mainly in the form of outreach workers going online after a decade or so of physical network and hotspot-based outreach.</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second and third approaches include, social influencer outreach and social profile outreach. </a:t>
            </a:r>
            <a:r>
              <a:rPr lang="en-US" sz="1200" b="1" kern="1200" dirty="0">
                <a:solidFill>
                  <a:schemeClr val="tx1"/>
                </a:solidFill>
                <a:effectLst/>
                <a:latin typeface="+mn-lt"/>
                <a:ea typeface="+mn-ea"/>
                <a:cs typeface="+mn-cs"/>
              </a:rPr>
              <a:t>[Click] Influencers </a:t>
            </a:r>
            <a:r>
              <a:rPr lang="en-US" sz="1200" kern="1200" dirty="0">
                <a:solidFill>
                  <a:schemeClr val="tx1"/>
                </a:solidFill>
                <a:effectLst/>
                <a:latin typeface="+mn-lt"/>
                <a:ea typeface="+mn-ea"/>
                <a:cs typeface="+mn-cs"/>
              </a:rPr>
              <a:t>can be a popular person, brand, or campaign with an established online following among the target audience. They can promote, popularize, and reduce barriers for HIV services.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[Click] </a:t>
            </a:r>
            <a:r>
              <a:rPr lang="en-US" sz="1200" b="1" kern="1200" dirty="0">
                <a:solidFill>
                  <a:schemeClr val="tx1"/>
                </a:solidFill>
                <a:effectLst/>
                <a:latin typeface="+mn-lt"/>
                <a:ea typeface="+mn-ea"/>
                <a:cs typeface="+mn-cs"/>
              </a:rPr>
              <a:t>Profile outreach</a:t>
            </a:r>
            <a:r>
              <a:rPr lang="en-US" sz="1200" kern="1200" dirty="0">
                <a:solidFill>
                  <a:schemeClr val="tx1"/>
                </a:solidFill>
                <a:effectLst/>
                <a:latin typeface="+mn-lt"/>
                <a:ea typeface="+mn-ea"/>
                <a:cs typeface="+mn-cs"/>
              </a:rPr>
              <a:t> is focused online advertising. It leverages ad platforms like Facebook, Twitter, Google search ads, and dating applications to ensure that information about HIV services are shown to the right audience.</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[3</a:t>
            </a:r>
            <a:r>
              <a:rPr lang="en-US" sz="1200" b="1" kern="1200" baseline="30000" dirty="0">
                <a:solidFill>
                  <a:schemeClr val="tx1"/>
                </a:solidFill>
                <a:effectLst/>
                <a:latin typeface="+mn-lt"/>
                <a:ea typeface="+mn-ea"/>
                <a:cs typeface="+mn-cs"/>
              </a:rPr>
              <a:t>rd</a:t>
            </a:r>
            <a:r>
              <a:rPr lang="en-US" sz="1200" b="1" kern="1200" dirty="0">
                <a:solidFill>
                  <a:schemeClr val="tx1"/>
                </a:solidFill>
                <a:effectLst/>
                <a:latin typeface="+mn-lt"/>
                <a:ea typeface="+mn-ea"/>
                <a:cs typeface="+mn-cs"/>
              </a:rPr>
              <a:t> gen]</a:t>
            </a:r>
            <a:r>
              <a:rPr lang="en-US" sz="1200" kern="1200" dirty="0">
                <a:solidFill>
                  <a:schemeClr val="tx1"/>
                </a:solidFill>
                <a:effectLst/>
                <a:latin typeface="+mn-lt"/>
                <a:ea typeface="+mn-ea"/>
                <a:cs typeface="+mn-cs"/>
              </a:rPr>
              <a:t> At LINKAGES we call these last two a 3</a:t>
            </a:r>
            <a:r>
              <a:rPr lang="en-US" sz="1200" kern="1200" baseline="30000" dirty="0">
                <a:solidFill>
                  <a:schemeClr val="tx1"/>
                </a:solidFill>
                <a:effectLst/>
                <a:latin typeface="+mn-lt"/>
                <a:ea typeface="+mn-ea"/>
                <a:cs typeface="+mn-cs"/>
              </a:rPr>
              <a:t>rd </a:t>
            </a:r>
            <a:r>
              <a:rPr lang="en-US" sz="1200" kern="1200" dirty="0">
                <a:solidFill>
                  <a:schemeClr val="tx1"/>
                </a:solidFill>
                <a:effectLst/>
                <a:latin typeface="+mn-lt"/>
                <a:ea typeface="+mn-ea"/>
                <a:cs typeface="+mn-cs"/>
              </a:rPr>
              <a:t>gen approach. They are only recently being used by HIV programs and are not standardized outreach approaches within most HIV programs, even if they have become the foremost marketing techniques for private sector trying to reach young people. </a:t>
            </a:r>
          </a:p>
        </p:txBody>
      </p:sp>
      <p:sp>
        <p:nvSpPr>
          <p:cNvPr id="4" name="Slide Number Placeholder 3"/>
          <p:cNvSpPr>
            <a:spLocks noGrp="1"/>
          </p:cNvSpPr>
          <p:nvPr>
            <p:ph type="sldNum" sz="quarter" idx="5"/>
          </p:nvPr>
        </p:nvSpPr>
        <p:spPr/>
        <p:txBody>
          <a:bodyPr/>
          <a:lstStyle/>
          <a:p>
            <a:fld id="{9F77A56F-41DA-469C-A5B3-140D7F0A4549}" type="slidenum">
              <a:rPr lang="en-US" smtClean="0"/>
              <a:t>4</a:t>
            </a:fld>
            <a:endParaRPr lang="en-US"/>
          </a:p>
        </p:txBody>
      </p:sp>
    </p:spTree>
    <p:extLst>
      <p:ext uri="{BB962C8B-B14F-4D97-AF65-F5344CB8AC3E}">
        <p14:creationId xmlns:p14="http://schemas.microsoft.com/office/powerpoint/2010/main" val="55720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Step 2 are methods for linking clients to HIV services. The linkage modality answers the twin questions of: How are the populations who are reached online linked to HIV services, and how is this referral tracked? These are the golden questions for online HIV programs. And today we have three golden answers for you.</a:t>
            </a:r>
          </a:p>
          <a:p>
            <a:pPr lvl="0"/>
            <a:r>
              <a:rPr lang="en-US" sz="1200" b="1" kern="1200" dirty="0">
                <a:solidFill>
                  <a:schemeClr val="tx1"/>
                </a:solidFill>
                <a:effectLst/>
                <a:latin typeface="+mn-lt"/>
                <a:ea typeface="+mn-ea"/>
                <a:cs typeface="+mn-cs"/>
              </a:rPr>
              <a:t>[Click] </a:t>
            </a:r>
            <a:r>
              <a:rPr lang="en-US" sz="1200" b="1" kern="1200" dirty="0" err="1">
                <a:solidFill>
                  <a:schemeClr val="tx1"/>
                </a:solidFill>
                <a:effectLst/>
                <a:latin typeface="+mn-lt"/>
                <a:ea typeface="+mn-ea"/>
                <a:cs typeface="+mn-cs"/>
              </a:rPr>
              <a:t>Offlining</a:t>
            </a:r>
            <a:r>
              <a:rPr lang="en-US" sz="1200" kern="1200" dirty="0">
                <a:solidFill>
                  <a:schemeClr val="tx1"/>
                </a:solidFill>
                <a:effectLst/>
                <a:latin typeface="+mn-lt"/>
                <a:ea typeface="+mn-ea"/>
                <a:cs typeface="+mn-cs"/>
              </a:rPr>
              <a:t> is where clients reached online are offered to meet offline, maybe at a safe public space or community center to then be referred or accompanied to an HIV service facility.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[Click] E-referral:</a:t>
            </a:r>
            <a:r>
              <a:rPr lang="en-US" sz="1200" kern="1200" dirty="0">
                <a:solidFill>
                  <a:schemeClr val="tx1"/>
                </a:solidFill>
                <a:effectLst/>
                <a:latin typeface="+mn-lt"/>
                <a:ea typeface="+mn-ea"/>
                <a:cs typeface="+mn-cs"/>
              </a:rPr>
              <a:t> is when clients are referred to HIV service sites by simply sending them directions on how to get there and may include a picture with referral details/code that the client and bring to the facility on their phone. Protocols are also required at the service sites to collect e-referral codes or ask clients how they were referred.</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[Click] Appointment booking:</a:t>
            </a:r>
            <a:r>
              <a:rPr lang="en-US" sz="1200" kern="1200" dirty="0">
                <a:solidFill>
                  <a:schemeClr val="tx1"/>
                </a:solidFill>
                <a:effectLst/>
                <a:latin typeface="+mn-lt"/>
                <a:ea typeface="+mn-ea"/>
                <a:cs typeface="+mn-cs"/>
              </a:rPr>
              <a:t> may come in the form of a website or app that allows clients to find nearby HIV service sites and select a clinic, set of services, and date and time for appointment. Clinics can use the same tool to accept appointments and mark when clients arrive for their appointment. </a:t>
            </a:r>
          </a:p>
        </p:txBody>
      </p:sp>
      <p:sp>
        <p:nvSpPr>
          <p:cNvPr id="4" name="Slide Number Placeholder 3"/>
          <p:cNvSpPr>
            <a:spLocks noGrp="1"/>
          </p:cNvSpPr>
          <p:nvPr>
            <p:ph type="sldNum" sz="quarter" idx="5"/>
          </p:nvPr>
        </p:nvSpPr>
        <p:spPr/>
        <p:txBody>
          <a:bodyPr/>
          <a:lstStyle/>
          <a:p>
            <a:fld id="{9F77A56F-41DA-469C-A5B3-140D7F0A4549}" type="slidenum">
              <a:rPr lang="en-US" smtClean="0"/>
              <a:t>5</a:t>
            </a:fld>
            <a:endParaRPr lang="en-US"/>
          </a:p>
        </p:txBody>
      </p:sp>
    </p:spTree>
    <p:extLst>
      <p:ext uri="{BB962C8B-B14F-4D97-AF65-F5344CB8AC3E}">
        <p14:creationId xmlns:p14="http://schemas.microsoft.com/office/powerpoint/2010/main" val="1774194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third item that our presenters will touch on, is the significance of the actual services and facilities. </a:t>
            </a:r>
          </a:p>
          <a:p>
            <a:r>
              <a:rPr lang="en-US" sz="1200" kern="1200" dirty="0">
                <a:solidFill>
                  <a:schemeClr val="tx1"/>
                </a:solidFill>
                <a:effectLst/>
                <a:latin typeface="+mn-lt"/>
                <a:ea typeface="+mn-ea"/>
                <a:cs typeface="+mn-cs"/>
              </a:rPr>
              <a:t> </a:t>
            </a:r>
          </a:p>
          <a:p>
            <a:pPr lvl="0"/>
            <a:r>
              <a:rPr lang="es-MX" sz="1200" b="1" kern="1200" dirty="0">
                <a:solidFill>
                  <a:schemeClr val="tx1"/>
                </a:solidFill>
                <a:effectLst/>
                <a:latin typeface="+mn-lt"/>
                <a:ea typeface="+mn-ea"/>
                <a:cs typeface="+mn-cs"/>
              </a:rPr>
              <a:t>[</a:t>
            </a:r>
            <a:r>
              <a:rPr lang="es-MX" sz="1200" b="1" kern="1200" dirty="0" err="1">
                <a:solidFill>
                  <a:schemeClr val="tx1"/>
                </a:solidFill>
                <a:effectLst/>
                <a:latin typeface="+mn-lt"/>
                <a:ea typeface="+mn-ea"/>
                <a:cs typeface="+mn-cs"/>
              </a:rPr>
              <a:t>click</a:t>
            </a:r>
            <a:r>
              <a:rPr lang="es-MX" sz="1200" b="1" kern="1200" dirty="0">
                <a:solidFill>
                  <a:schemeClr val="tx1"/>
                </a:solidFill>
                <a:effectLst/>
                <a:latin typeface="+mn-lt"/>
                <a:ea typeface="+mn-ea"/>
                <a:cs typeface="+mn-cs"/>
              </a:rPr>
              <a:t>, </a:t>
            </a:r>
            <a:r>
              <a:rPr lang="es-MX" sz="1200" b="1" kern="1200" dirty="0" err="1">
                <a:solidFill>
                  <a:schemeClr val="tx1"/>
                </a:solidFill>
                <a:effectLst/>
                <a:latin typeface="+mn-lt"/>
                <a:ea typeface="+mn-ea"/>
                <a:cs typeface="+mn-cs"/>
              </a:rPr>
              <a:t>click</a:t>
            </a:r>
            <a:r>
              <a:rPr lang="es-MX" sz="1200" b="1" kern="1200" dirty="0">
                <a:solidFill>
                  <a:schemeClr val="tx1"/>
                </a:solidFill>
                <a:effectLst/>
                <a:latin typeface="+mn-lt"/>
                <a:ea typeface="+mn-ea"/>
                <a:cs typeface="+mn-cs"/>
              </a:rPr>
              <a:t>, </a:t>
            </a:r>
            <a:r>
              <a:rPr lang="es-MX" sz="1200" b="1" kern="1200" dirty="0" err="1">
                <a:solidFill>
                  <a:schemeClr val="tx1"/>
                </a:solidFill>
                <a:effectLst/>
                <a:latin typeface="+mn-lt"/>
                <a:ea typeface="+mn-ea"/>
                <a:cs typeface="+mn-cs"/>
              </a:rPr>
              <a:t>click</a:t>
            </a:r>
            <a:r>
              <a:rPr lang="es-MX"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Community and KP-led health centers, public health services, and private health services, are some of the options. These are not necessarily exhaustive, but are illustrative of how HIV programs can expand their referral network to offer what clients want. </a:t>
            </a:r>
          </a:p>
        </p:txBody>
      </p:sp>
      <p:sp>
        <p:nvSpPr>
          <p:cNvPr id="4" name="Slide Number Placeholder 3"/>
          <p:cNvSpPr>
            <a:spLocks noGrp="1"/>
          </p:cNvSpPr>
          <p:nvPr>
            <p:ph type="sldNum" sz="quarter" idx="5"/>
          </p:nvPr>
        </p:nvSpPr>
        <p:spPr/>
        <p:txBody>
          <a:bodyPr/>
          <a:lstStyle/>
          <a:p>
            <a:fld id="{9F77A56F-41DA-469C-A5B3-140D7F0A4549}" type="slidenum">
              <a:rPr lang="en-US" smtClean="0"/>
              <a:t>6</a:t>
            </a:fld>
            <a:endParaRPr lang="en-US"/>
          </a:p>
        </p:txBody>
      </p:sp>
    </p:spTree>
    <p:extLst>
      <p:ext uri="{BB962C8B-B14F-4D97-AF65-F5344CB8AC3E}">
        <p14:creationId xmlns:p14="http://schemas.microsoft.com/office/powerpoint/2010/main" val="232194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Together, these 3 steps create for LINKAGES the initial </a:t>
            </a:r>
            <a:r>
              <a:rPr lang="en-US" sz="1200" b="1" kern="1200" dirty="0">
                <a:solidFill>
                  <a:schemeClr val="tx1"/>
                </a:solidFill>
                <a:effectLst/>
                <a:latin typeface="+mn-lt"/>
                <a:ea typeface="+mn-ea"/>
                <a:cs typeface="+mn-cs"/>
              </a:rPr>
              <a:t>client flow</a:t>
            </a:r>
            <a:r>
              <a:rPr lang="en-US" sz="1200" kern="1200" dirty="0">
                <a:solidFill>
                  <a:schemeClr val="tx1"/>
                </a:solidFill>
                <a:effectLst/>
                <a:latin typeface="+mn-lt"/>
                <a:ea typeface="+mn-ea"/>
                <a:cs typeface="+mn-cs"/>
              </a:rPr>
              <a:t> for online HIV services. Not included here are methods of re-engaging clients over time.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[Differentiation]</a:t>
            </a:r>
            <a:r>
              <a:rPr lang="en-US" sz="1200" kern="1200" dirty="0">
                <a:solidFill>
                  <a:schemeClr val="tx1"/>
                </a:solidFill>
                <a:effectLst/>
                <a:latin typeface="+mn-lt"/>
                <a:ea typeface="+mn-ea"/>
                <a:cs typeface="+mn-cs"/>
              </a:rPr>
              <a:t> This simple diagram has been powerful tool for us to develop a logical path from start to finish that meets the context of local partners and preferences of the target audience. Each of our presenters will touch on these aspects and note how they protect client safety and privacy. </a:t>
            </a:r>
          </a:p>
        </p:txBody>
      </p:sp>
      <p:sp>
        <p:nvSpPr>
          <p:cNvPr id="4" name="Slide Number Placeholder 3"/>
          <p:cNvSpPr>
            <a:spLocks noGrp="1"/>
          </p:cNvSpPr>
          <p:nvPr>
            <p:ph type="sldNum" sz="quarter" idx="5"/>
          </p:nvPr>
        </p:nvSpPr>
        <p:spPr/>
        <p:txBody>
          <a:bodyPr/>
          <a:lstStyle/>
          <a:p>
            <a:fld id="{9F77A56F-41DA-469C-A5B3-140D7F0A4549}" type="slidenum">
              <a:rPr lang="en-US" smtClean="0"/>
              <a:t>7</a:t>
            </a:fld>
            <a:endParaRPr lang="en-US"/>
          </a:p>
        </p:txBody>
      </p:sp>
    </p:spTree>
    <p:extLst>
      <p:ext uri="{BB962C8B-B14F-4D97-AF65-F5344CB8AC3E}">
        <p14:creationId xmlns:p14="http://schemas.microsoft.com/office/powerpoint/2010/main" val="4060964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Ok before we get into the presentations, if you are interested to learn more about this client flow, programming guidance, safety and security tips, you can find these explained in LINKAGES vision for Going Online to accelerate the impact of HIV programs and 5 related technical briefs. Then jump to fhi360.org/</a:t>
            </a:r>
            <a:r>
              <a:rPr lang="en-US" sz="1200" kern="1200" dirty="0" err="1">
                <a:solidFill>
                  <a:schemeClr val="tx1"/>
                </a:solidFill>
                <a:effectLst/>
                <a:latin typeface="+mn-lt"/>
                <a:ea typeface="+mn-ea"/>
                <a:cs typeface="+mn-cs"/>
              </a:rPr>
              <a:t>GoingOnline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F77A56F-41DA-469C-A5B3-140D7F0A4549}" type="slidenum">
              <a:rPr lang="en-US" smtClean="0"/>
              <a:t>8</a:t>
            </a:fld>
            <a:endParaRPr lang="en-US"/>
          </a:p>
        </p:txBody>
      </p:sp>
    </p:spTree>
    <p:extLst>
      <p:ext uri="{BB962C8B-B14F-4D97-AF65-F5344CB8AC3E}">
        <p14:creationId xmlns:p14="http://schemas.microsoft.com/office/powerpoint/2010/main" val="307208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You may have also noticed some of this featured prominently in the 2019 AIDS update report, available on UNAIDS.org homepage.</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F77A56F-41DA-469C-A5B3-140D7F0A4549}" type="slidenum">
              <a:rPr lang="en-US" smtClean="0"/>
              <a:t>9</a:t>
            </a:fld>
            <a:endParaRPr lang="en-US"/>
          </a:p>
        </p:txBody>
      </p:sp>
    </p:spTree>
    <p:extLst>
      <p:ext uri="{BB962C8B-B14F-4D97-AF65-F5344CB8AC3E}">
        <p14:creationId xmlns:p14="http://schemas.microsoft.com/office/powerpoint/2010/main" val="1926564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BCAC33-9BF9-4070-B6BE-AB2F13D1D1E6}"/>
              </a:ext>
            </a:extLst>
          </p:cNvPr>
          <p:cNvSpPr/>
          <p:nvPr userDrawn="1"/>
        </p:nvSpPr>
        <p:spPr>
          <a:xfrm>
            <a:off x="0" y="17118"/>
            <a:ext cx="12191999" cy="6858000"/>
          </a:xfrm>
          <a:prstGeom prst="rect">
            <a:avLst/>
          </a:prstGeom>
          <a:solidFill>
            <a:srgbClr val="EBF5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B7380"/>
              </a:solidFill>
            </a:endParaRPr>
          </a:p>
        </p:txBody>
      </p:sp>
      <p:sp>
        <p:nvSpPr>
          <p:cNvPr id="2" name="Rectangle 1"/>
          <p:cNvSpPr/>
          <p:nvPr userDrawn="1"/>
        </p:nvSpPr>
        <p:spPr>
          <a:xfrm>
            <a:off x="0" y="5920957"/>
            <a:ext cx="12192000" cy="182523"/>
          </a:xfrm>
          <a:prstGeom prst="rect">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10" name="Text Placeholder 2">
            <a:extLst>
              <a:ext uri="{FF2B5EF4-FFF2-40B4-BE49-F238E27FC236}">
                <a16:creationId xmlns:a16="http://schemas.microsoft.com/office/drawing/2014/main" id="{06F3E12E-B1C8-43E3-9A71-DBCF4C8F4A12}"/>
              </a:ext>
            </a:extLst>
          </p:cNvPr>
          <p:cNvSpPr>
            <a:spLocks noGrp="1"/>
          </p:cNvSpPr>
          <p:nvPr>
            <p:ph type="body" sz="quarter" idx="10" hasCustomPrompt="1"/>
          </p:nvPr>
        </p:nvSpPr>
        <p:spPr>
          <a:xfrm>
            <a:off x="1805579" y="4960809"/>
            <a:ext cx="8580844" cy="572600"/>
          </a:xfrm>
          <a:prstGeom prst="rect">
            <a:avLst/>
          </a:prstGeom>
        </p:spPr>
        <p:txBody>
          <a:bodyPr/>
          <a:lstStyle>
            <a:lvl1pPr marL="0" indent="0" algn="ctr">
              <a:buNone/>
              <a:defRPr sz="2000">
                <a:solidFill>
                  <a:srgbClr val="3A4654"/>
                </a:solidFill>
                <a:latin typeface="Abadi Extra Light" panose="020B02040201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time</a:t>
            </a:r>
          </a:p>
        </p:txBody>
      </p:sp>
      <p:cxnSp>
        <p:nvCxnSpPr>
          <p:cNvPr id="11" name="Straight Connector 10">
            <a:extLst>
              <a:ext uri="{FF2B5EF4-FFF2-40B4-BE49-F238E27FC236}">
                <a16:creationId xmlns:a16="http://schemas.microsoft.com/office/drawing/2014/main" id="{EFFF9FDE-F396-4FC5-902F-D106EA66E7DF}"/>
              </a:ext>
            </a:extLst>
          </p:cNvPr>
          <p:cNvCxnSpPr/>
          <p:nvPr userDrawn="1"/>
        </p:nvCxnSpPr>
        <p:spPr>
          <a:xfrm>
            <a:off x="4267199" y="4893327"/>
            <a:ext cx="3657600" cy="0"/>
          </a:xfrm>
          <a:prstGeom prst="line">
            <a:avLst/>
          </a:prstGeom>
          <a:ln w="12700"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A0E17E8-7D2C-4CEC-BC8F-931CEB4CD52F}"/>
              </a:ext>
            </a:extLst>
          </p:cNvPr>
          <p:cNvPicPr>
            <a:picLocks noChangeAspect="1"/>
          </p:cNvPicPr>
          <p:nvPr userDrawn="1"/>
        </p:nvPicPr>
        <p:blipFill rotWithShape="1">
          <a:blip r:embed="rId2"/>
          <a:srcRect t="4722" b="79750"/>
          <a:stretch/>
        </p:blipFill>
        <p:spPr>
          <a:xfrm>
            <a:off x="692864" y="1783941"/>
            <a:ext cx="10806270" cy="2983094"/>
          </a:xfrm>
          <a:prstGeom prst="rect">
            <a:avLst/>
          </a:prstGeom>
        </p:spPr>
      </p:pic>
      <p:pic>
        <p:nvPicPr>
          <p:cNvPr id="15" name="Picture 14">
            <a:extLst>
              <a:ext uri="{FF2B5EF4-FFF2-40B4-BE49-F238E27FC236}">
                <a16:creationId xmlns:a16="http://schemas.microsoft.com/office/drawing/2014/main" id="{3D5853A2-2E3C-4E8D-810B-AA8060EFA422}"/>
              </a:ext>
            </a:extLst>
          </p:cNvPr>
          <p:cNvPicPr>
            <a:picLocks noChangeAspect="1"/>
          </p:cNvPicPr>
          <p:nvPr userDrawn="1"/>
        </p:nvPicPr>
        <p:blipFill rotWithShape="1">
          <a:blip r:embed="rId2"/>
          <a:srcRect t="93131" b="3466"/>
          <a:stretch/>
        </p:blipFill>
        <p:spPr>
          <a:xfrm>
            <a:off x="0" y="6120598"/>
            <a:ext cx="12192000" cy="737402"/>
          </a:xfrm>
          <a:prstGeom prst="rect">
            <a:avLst/>
          </a:prstGeom>
        </p:spPr>
      </p:pic>
    </p:spTree>
    <p:extLst>
      <p:ext uri="{BB962C8B-B14F-4D97-AF65-F5344CB8AC3E}">
        <p14:creationId xmlns:p14="http://schemas.microsoft.com/office/powerpoint/2010/main" val="3047030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Fac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9D886C8-F6F3-4E6C-9927-AF68E50A8D68}"/>
              </a:ext>
            </a:extLst>
          </p:cNvPr>
          <p:cNvSpPr txBox="1">
            <a:spLocks/>
          </p:cNvSpPr>
          <p:nvPr userDrawn="1"/>
        </p:nvSpPr>
        <p:spPr>
          <a:xfrm>
            <a:off x="4894877" y="202297"/>
            <a:ext cx="4418203" cy="103905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4400" b="1" dirty="0">
                <a:solidFill>
                  <a:schemeClr val="bg1">
                    <a:lumMod val="85000"/>
                  </a:schemeClr>
                </a:solidFill>
              </a:rPr>
              <a:t> </a:t>
            </a:r>
          </a:p>
        </p:txBody>
      </p:sp>
      <p:sp>
        <p:nvSpPr>
          <p:cNvPr id="11" name="Rectangle 10">
            <a:extLst>
              <a:ext uri="{FF2B5EF4-FFF2-40B4-BE49-F238E27FC236}">
                <a16:creationId xmlns:a16="http://schemas.microsoft.com/office/drawing/2014/main" id="{F6676A66-5999-4C27-8CAA-B1040B110BD4}"/>
              </a:ext>
            </a:extLst>
          </p:cNvPr>
          <p:cNvSpPr/>
          <p:nvPr userDrawn="1"/>
        </p:nvSpPr>
        <p:spPr>
          <a:xfrm>
            <a:off x="0" y="1286145"/>
            <a:ext cx="12192000" cy="45719"/>
          </a:xfrm>
          <a:prstGeom prst="rect">
            <a:avLst/>
          </a:prstGeom>
          <a:solidFill>
            <a:srgbClr val="AFBD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15" name="Rectangle 14">
            <a:extLst>
              <a:ext uri="{FF2B5EF4-FFF2-40B4-BE49-F238E27FC236}">
                <a16:creationId xmlns:a16="http://schemas.microsoft.com/office/drawing/2014/main" id="{B00E6D25-AA0E-4180-8ED6-DF996F2DF880}"/>
              </a:ext>
            </a:extLst>
          </p:cNvPr>
          <p:cNvSpPr/>
          <p:nvPr userDrawn="1"/>
        </p:nvSpPr>
        <p:spPr>
          <a:xfrm>
            <a:off x="-1" y="6488448"/>
            <a:ext cx="12192000" cy="369552"/>
          </a:xfrm>
          <a:prstGeom prst="rect">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20" name="Title 16">
            <a:extLst>
              <a:ext uri="{FF2B5EF4-FFF2-40B4-BE49-F238E27FC236}">
                <a16:creationId xmlns:a16="http://schemas.microsoft.com/office/drawing/2014/main" id="{A1AEF398-2ECF-4421-8964-337F256A928F}"/>
              </a:ext>
            </a:extLst>
          </p:cNvPr>
          <p:cNvSpPr>
            <a:spLocks noGrp="1"/>
          </p:cNvSpPr>
          <p:nvPr>
            <p:ph type="title" hasCustomPrompt="1"/>
          </p:nvPr>
        </p:nvSpPr>
        <p:spPr>
          <a:xfrm>
            <a:off x="609599" y="60805"/>
            <a:ext cx="10972800" cy="1143000"/>
          </a:xfrm>
        </p:spPr>
        <p:txBody>
          <a:bodyPr>
            <a:normAutofit/>
          </a:bodyPr>
          <a:lstStyle>
            <a:lvl1pPr>
              <a:defRPr sz="2800" b="1">
                <a:solidFill>
                  <a:srgbClr val="A6A6A6"/>
                </a:solidFill>
                <a:latin typeface="Univers Condensed" panose="020B0506020202050204" pitchFamily="34" charset="0"/>
              </a:defRPr>
            </a:lvl1pPr>
          </a:lstStyle>
          <a:p>
            <a:r>
              <a:rPr lang="en-US" dirty="0"/>
              <a:t>CLICK TO EDIT</a:t>
            </a:r>
          </a:p>
        </p:txBody>
      </p:sp>
      <p:sp>
        <p:nvSpPr>
          <p:cNvPr id="18" name="Text Placeholder 3">
            <a:extLst>
              <a:ext uri="{FF2B5EF4-FFF2-40B4-BE49-F238E27FC236}">
                <a16:creationId xmlns:a16="http://schemas.microsoft.com/office/drawing/2014/main" id="{8A9F5B5E-6D15-43F7-B9A1-29C049445DBF}"/>
              </a:ext>
            </a:extLst>
          </p:cNvPr>
          <p:cNvSpPr>
            <a:spLocks noGrp="1"/>
          </p:cNvSpPr>
          <p:nvPr>
            <p:ph type="body" sz="quarter" idx="10"/>
          </p:nvPr>
        </p:nvSpPr>
        <p:spPr>
          <a:xfrm>
            <a:off x="1578474" y="1933903"/>
            <a:ext cx="6146299" cy="4025572"/>
          </a:xfrm>
          <a:prstGeom prst="rect">
            <a:avLst/>
          </a:prstGeom>
        </p:spPr>
        <p:txBody>
          <a:bodyPr anchor="ctr"/>
          <a:lstStyle>
            <a:lvl1pPr marL="0" indent="0">
              <a:buNone/>
              <a:defRPr sz="2400">
                <a:solidFill>
                  <a:srgbClr val="3C4A5A"/>
                </a:solidFill>
                <a:latin typeface="Univers Condensed" panose="020B0604020202020204" pitchFamily="34" charset="0"/>
              </a:defRPr>
            </a:lvl1pPr>
            <a:lvl2pPr marL="457200" indent="0">
              <a:buNone/>
              <a:defRPr sz="2800">
                <a:latin typeface="Bahnschrift Condensed" panose="020B0502040204020203" pitchFamily="34" charset="0"/>
              </a:defRPr>
            </a:lvl2pPr>
            <a:lvl3pPr marL="914400" indent="0">
              <a:buNone/>
              <a:defRPr sz="2800">
                <a:latin typeface="Bahnschrift Condensed" panose="020B0502040204020203" pitchFamily="34" charset="0"/>
              </a:defRPr>
            </a:lvl3pPr>
            <a:lvl4pPr marL="1371600" indent="0">
              <a:buNone/>
              <a:defRPr sz="2800">
                <a:latin typeface="Bahnschrift Condensed" panose="020B0502040204020203" pitchFamily="34" charset="0"/>
              </a:defRPr>
            </a:lvl4pPr>
            <a:lvl5pPr marL="1828800" indent="0">
              <a:buNone/>
              <a:defRPr sz="2800">
                <a:latin typeface="Bahnschrift Condensed" panose="020B0502040204020203" pitchFamily="34" charset="0"/>
              </a:defRPr>
            </a:lvl5pPr>
          </a:lstStyle>
          <a:p>
            <a:pPr lvl="0"/>
            <a:r>
              <a:rPr lang="en-US"/>
              <a:t>Click to edit Master text styles</a:t>
            </a:r>
          </a:p>
        </p:txBody>
      </p:sp>
      <p:grpSp>
        <p:nvGrpSpPr>
          <p:cNvPr id="26" name="Group 25">
            <a:extLst>
              <a:ext uri="{FF2B5EF4-FFF2-40B4-BE49-F238E27FC236}">
                <a16:creationId xmlns:a16="http://schemas.microsoft.com/office/drawing/2014/main" id="{BD7FE0BE-DBB6-4453-A0A5-8F4F1206321C}"/>
              </a:ext>
            </a:extLst>
          </p:cNvPr>
          <p:cNvGrpSpPr/>
          <p:nvPr userDrawn="1"/>
        </p:nvGrpSpPr>
        <p:grpSpPr>
          <a:xfrm>
            <a:off x="8299269" y="914852"/>
            <a:ext cx="2938563" cy="5908470"/>
            <a:chOff x="6841032" y="1676943"/>
            <a:chExt cx="2004421" cy="4030222"/>
          </a:xfrm>
        </p:grpSpPr>
        <p:pic>
          <p:nvPicPr>
            <p:cNvPr id="27" name="Chart Placeholder 11" descr="Image result for iphone empty background">
              <a:extLst>
                <a:ext uri="{FF2B5EF4-FFF2-40B4-BE49-F238E27FC236}">
                  <a16:creationId xmlns:a16="http://schemas.microsoft.com/office/drawing/2014/main" id="{0D588F6B-59CB-4326-8033-389FB3D29ED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tretch/>
          </p:blipFill>
          <p:spPr bwMode="auto">
            <a:xfrm>
              <a:off x="6841032" y="1676943"/>
              <a:ext cx="2004421" cy="403022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AB3B3604-4CC8-4575-AFDA-F6F5C7BC5F6A}"/>
                </a:ext>
              </a:extLst>
            </p:cNvPr>
            <p:cNvSpPr/>
            <p:nvPr userDrawn="1"/>
          </p:nvSpPr>
          <p:spPr>
            <a:xfrm>
              <a:off x="7060383" y="2247751"/>
              <a:ext cx="1635126" cy="2889250"/>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grpSp>
      <p:sp>
        <p:nvSpPr>
          <p:cNvPr id="29" name="Picture Placeholder 2">
            <a:extLst>
              <a:ext uri="{FF2B5EF4-FFF2-40B4-BE49-F238E27FC236}">
                <a16:creationId xmlns:a16="http://schemas.microsoft.com/office/drawing/2014/main" id="{3E3D5AAB-9872-4B27-B4B6-A9B97E25F616}"/>
              </a:ext>
            </a:extLst>
          </p:cNvPr>
          <p:cNvSpPr>
            <a:spLocks noGrp="1"/>
          </p:cNvSpPr>
          <p:nvPr>
            <p:ph type="pic" sz="quarter" idx="16"/>
          </p:nvPr>
        </p:nvSpPr>
        <p:spPr>
          <a:xfrm>
            <a:off x="8620847" y="1751681"/>
            <a:ext cx="2397161" cy="4235758"/>
          </a:xfrm>
          <a:prstGeom prst="rect">
            <a:avLst/>
          </a:prstGeom>
        </p:spPr>
        <p:txBody>
          <a:bodyPr/>
          <a:lstStyle/>
          <a:p>
            <a:r>
              <a:rPr lang="en-US"/>
              <a:t>Click icon to add picture</a:t>
            </a:r>
            <a:endParaRPr lang="en-US" dirty="0"/>
          </a:p>
        </p:txBody>
      </p:sp>
      <p:cxnSp>
        <p:nvCxnSpPr>
          <p:cNvPr id="16" name="Straight Connector 15">
            <a:extLst>
              <a:ext uri="{FF2B5EF4-FFF2-40B4-BE49-F238E27FC236}">
                <a16:creationId xmlns:a16="http://schemas.microsoft.com/office/drawing/2014/main" id="{BD82CCAD-7836-49E1-AB02-2DE1915D65CC}"/>
              </a:ext>
            </a:extLst>
          </p:cNvPr>
          <p:cNvCxnSpPr/>
          <p:nvPr userDrawn="1"/>
        </p:nvCxnSpPr>
        <p:spPr>
          <a:xfrm>
            <a:off x="8087888" y="1933578"/>
            <a:ext cx="0" cy="4025463"/>
          </a:xfrm>
          <a:prstGeom prst="line">
            <a:avLst/>
          </a:prstGeom>
          <a:ln w="19050"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7E1F6C49-B9ED-4D59-B4C4-2EB17D7EBEB1}"/>
              </a:ext>
            </a:extLst>
          </p:cNvPr>
          <p:cNvGrpSpPr/>
          <p:nvPr userDrawn="1"/>
        </p:nvGrpSpPr>
        <p:grpSpPr>
          <a:xfrm>
            <a:off x="572082" y="3489109"/>
            <a:ext cx="914400" cy="914400"/>
            <a:chOff x="242923" y="2798370"/>
            <a:chExt cx="914400" cy="914400"/>
          </a:xfrm>
        </p:grpSpPr>
        <p:sp>
          <p:nvSpPr>
            <p:cNvPr id="21" name="Oval 20">
              <a:extLst>
                <a:ext uri="{FF2B5EF4-FFF2-40B4-BE49-F238E27FC236}">
                  <a16:creationId xmlns:a16="http://schemas.microsoft.com/office/drawing/2014/main" id="{78BB436F-38A1-4D55-8746-B56ED24ED3D7}"/>
                </a:ext>
              </a:extLst>
            </p:cNvPr>
            <p:cNvSpPr/>
            <p:nvPr/>
          </p:nvSpPr>
          <p:spPr>
            <a:xfrm>
              <a:off x="297398" y="2852845"/>
              <a:ext cx="805451" cy="805451"/>
            </a:xfrm>
            <a:prstGeom prst="ellipse">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pic>
          <p:nvPicPr>
            <p:cNvPr id="22" name="Picture 21">
              <a:extLst>
                <a:ext uri="{FF2B5EF4-FFF2-40B4-BE49-F238E27FC236}">
                  <a16:creationId xmlns:a16="http://schemas.microsoft.com/office/drawing/2014/main" id="{F3BF796B-ED77-4F57-96AC-CFDA98AB9B0A}"/>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242923" y="2798370"/>
              <a:ext cx="914400" cy="914400"/>
            </a:xfrm>
            <a:prstGeom prst="rect">
              <a:avLst/>
            </a:prstGeom>
          </p:spPr>
        </p:pic>
      </p:grpSp>
    </p:spTree>
    <p:extLst>
      <p:ext uri="{BB962C8B-B14F-4D97-AF65-F5344CB8AC3E}">
        <p14:creationId xmlns:p14="http://schemas.microsoft.com/office/powerpoint/2010/main" val="2233183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Fac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9D886C8-F6F3-4E6C-9927-AF68E50A8D68}"/>
              </a:ext>
            </a:extLst>
          </p:cNvPr>
          <p:cNvSpPr txBox="1">
            <a:spLocks/>
          </p:cNvSpPr>
          <p:nvPr userDrawn="1"/>
        </p:nvSpPr>
        <p:spPr>
          <a:xfrm>
            <a:off x="4894877" y="202297"/>
            <a:ext cx="4418203" cy="103905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4400" b="1" dirty="0">
                <a:solidFill>
                  <a:schemeClr val="bg1">
                    <a:lumMod val="85000"/>
                  </a:schemeClr>
                </a:solidFill>
              </a:rPr>
              <a:t> </a:t>
            </a:r>
          </a:p>
        </p:txBody>
      </p:sp>
      <p:sp>
        <p:nvSpPr>
          <p:cNvPr id="11" name="Rectangle 10">
            <a:extLst>
              <a:ext uri="{FF2B5EF4-FFF2-40B4-BE49-F238E27FC236}">
                <a16:creationId xmlns:a16="http://schemas.microsoft.com/office/drawing/2014/main" id="{F6676A66-5999-4C27-8CAA-B1040B110BD4}"/>
              </a:ext>
            </a:extLst>
          </p:cNvPr>
          <p:cNvSpPr/>
          <p:nvPr userDrawn="1"/>
        </p:nvSpPr>
        <p:spPr>
          <a:xfrm>
            <a:off x="0" y="1286145"/>
            <a:ext cx="12192000" cy="45719"/>
          </a:xfrm>
          <a:prstGeom prst="rect">
            <a:avLst/>
          </a:prstGeom>
          <a:solidFill>
            <a:srgbClr val="AFBD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15" name="Rectangle 14">
            <a:extLst>
              <a:ext uri="{FF2B5EF4-FFF2-40B4-BE49-F238E27FC236}">
                <a16:creationId xmlns:a16="http://schemas.microsoft.com/office/drawing/2014/main" id="{B00E6D25-AA0E-4180-8ED6-DF996F2DF880}"/>
              </a:ext>
            </a:extLst>
          </p:cNvPr>
          <p:cNvSpPr/>
          <p:nvPr userDrawn="1"/>
        </p:nvSpPr>
        <p:spPr>
          <a:xfrm>
            <a:off x="-1" y="6488448"/>
            <a:ext cx="12192000" cy="369552"/>
          </a:xfrm>
          <a:prstGeom prst="rect">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20" name="Title 16">
            <a:extLst>
              <a:ext uri="{FF2B5EF4-FFF2-40B4-BE49-F238E27FC236}">
                <a16:creationId xmlns:a16="http://schemas.microsoft.com/office/drawing/2014/main" id="{A1AEF398-2ECF-4421-8964-337F256A928F}"/>
              </a:ext>
            </a:extLst>
          </p:cNvPr>
          <p:cNvSpPr>
            <a:spLocks noGrp="1"/>
          </p:cNvSpPr>
          <p:nvPr>
            <p:ph type="title" hasCustomPrompt="1"/>
          </p:nvPr>
        </p:nvSpPr>
        <p:spPr>
          <a:xfrm>
            <a:off x="609599" y="60805"/>
            <a:ext cx="10972800" cy="1143000"/>
          </a:xfrm>
        </p:spPr>
        <p:txBody>
          <a:bodyPr>
            <a:normAutofit/>
          </a:bodyPr>
          <a:lstStyle>
            <a:lvl1pPr>
              <a:defRPr sz="2800" b="1">
                <a:solidFill>
                  <a:srgbClr val="A6A6A6"/>
                </a:solidFill>
                <a:latin typeface="Univers Condensed" panose="020B0506020202050204" pitchFamily="34" charset="0"/>
              </a:defRPr>
            </a:lvl1pPr>
          </a:lstStyle>
          <a:p>
            <a:r>
              <a:rPr lang="en-US" dirty="0"/>
              <a:t>CLICK TO EDIT</a:t>
            </a:r>
          </a:p>
        </p:txBody>
      </p:sp>
      <p:grpSp>
        <p:nvGrpSpPr>
          <p:cNvPr id="26" name="Group 25">
            <a:extLst>
              <a:ext uri="{FF2B5EF4-FFF2-40B4-BE49-F238E27FC236}">
                <a16:creationId xmlns:a16="http://schemas.microsoft.com/office/drawing/2014/main" id="{BD7FE0BE-DBB6-4453-A0A5-8F4F1206321C}"/>
              </a:ext>
            </a:extLst>
          </p:cNvPr>
          <p:cNvGrpSpPr/>
          <p:nvPr userDrawn="1"/>
        </p:nvGrpSpPr>
        <p:grpSpPr>
          <a:xfrm>
            <a:off x="8299269" y="914852"/>
            <a:ext cx="2938563" cy="5908470"/>
            <a:chOff x="6841032" y="1676943"/>
            <a:chExt cx="2004421" cy="4030222"/>
          </a:xfrm>
        </p:grpSpPr>
        <p:pic>
          <p:nvPicPr>
            <p:cNvPr id="27" name="Chart Placeholder 11" descr="Image result for iphone empty background">
              <a:extLst>
                <a:ext uri="{FF2B5EF4-FFF2-40B4-BE49-F238E27FC236}">
                  <a16:creationId xmlns:a16="http://schemas.microsoft.com/office/drawing/2014/main" id="{0D588F6B-59CB-4326-8033-389FB3D29ED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tretch/>
          </p:blipFill>
          <p:spPr bwMode="auto">
            <a:xfrm>
              <a:off x="6841032" y="1676943"/>
              <a:ext cx="2004421" cy="403022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AB3B3604-4CC8-4575-AFDA-F6F5C7BC5F6A}"/>
                </a:ext>
              </a:extLst>
            </p:cNvPr>
            <p:cNvSpPr/>
            <p:nvPr userDrawn="1"/>
          </p:nvSpPr>
          <p:spPr>
            <a:xfrm>
              <a:off x="7060383" y="2247751"/>
              <a:ext cx="1635126" cy="2889250"/>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grpSp>
      <p:sp>
        <p:nvSpPr>
          <p:cNvPr id="29" name="Picture Placeholder 2">
            <a:extLst>
              <a:ext uri="{FF2B5EF4-FFF2-40B4-BE49-F238E27FC236}">
                <a16:creationId xmlns:a16="http://schemas.microsoft.com/office/drawing/2014/main" id="{3E3D5AAB-9872-4B27-B4B6-A9B97E25F616}"/>
              </a:ext>
            </a:extLst>
          </p:cNvPr>
          <p:cNvSpPr>
            <a:spLocks noGrp="1"/>
          </p:cNvSpPr>
          <p:nvPr>
            <p:ph type="pic" sz="quarter" idx="16"/>
          </p:nvPr>
        </p:nvSpPr>
        <p:spPr>
          <a:xfrm>
            <a:off x="8620847" y="1751681"/>
            <a:ext cx="2397161" cy="4235758"/>
          </a:xfrm>
          <a:prstGeom prst="rect">
            <a:avLst/>
          </a:prstGeom>
        </p:spPr>
        <p:txBody>
          <a:bodyPr/>
          <a:lstStyle/>
          <a:p>
            <a:r>
              <a:rPr lang="en-US"/>
              <a:t>Click icon to add picture</a:t>
            </a:r>
            <a:endParaRPr lang="en-US" dirty="0"/>
          </a:p>
        </p:txBody>
      </p:sp>
      <p:cxnSp>
        <p:nvCxnSpPr>
          <p:cNvPr id="16" name="Straight Connector 15">
            <a:extLst>
              <a:ext uri="{FF2B5EF4-FFF2-40B4-BE49-F238E27FC236}">
                <a16:creationId xmlns:a16="http://schemas.microsoft.com/office/drawing/2014/main" id="{BD82CCAD-7836-49E1-AB02-2DE1915D65CC}"/>
              </a:ext>
            </a:extLst>
          </p:cNvPr>
          <p:cNvCxnSpPr/>
          <p:nvPr userDrawn="1"/>
        </p:nvCxnSpPr>
        <p:spPr>
          <a:xfrm>
            <a:off x="8087888" y="1933578"/>
            <a:ext cx="0" cy="4025463"/>
          </a:xfrm>
          <a:prstGeom prst="line">
            <a:avLst/>
          </a:prstGeom>
          <a:ln w="19050"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037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with Default Logo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CEB7F29-3DDD-45FD-A06A-760F3F823727}"/>
              </a:ext>
            </a:extLst>
          </p:cNvPr>
          <p:cNvSpPr/>
          <p:nvPr userDrawn="1"/>
        </p:nvSpPr>
        <p:spPr>
          <a:xfrm>
            <a:off x="-1" y="6488448"/>
            <a:ext cx="12192000" cy="369552"/>
          </a:xfrm>
          <a:prstGeom prst="rect">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6" name="Title 1"/>
          <p:cNvSpPr>
            <a:spLocks noGrp="1"/>
          </p:cNvSpPr>
          <p:nvPr>
            <p:ph type="title"/>
          </p:nvPr>
        </p:nvSpPr>
        <p:spPr>
          <a:xfrm>
            <a:off x="623148" y="445197"/>
            <a:ext cx="10959253" cy="972441"/>
          </a:xfrm>
          <a:prstGeom prst="rect">
            <a:avLst/>
          </a:prstGeom>
        </p:spPr>
        <p:txBody>
          <a:bodyPr vert="horz">
            <a:normAutofit/>
          </a:bodyPr>
          <a:lstStyle>
            <a:lvl1pPr algn="l">
              <a:defRPr sz="3600" b="1">
                <a:solidFill>
                  <a:srgbClr val="595959"/>
                </a:solidFill>
                <a:latin typeface="Univers Condensed" panose="020B0506020202050204"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9931C5AE-2B20-4825-9800-FE458F3FB520}"/>
              </a:ext>
            </a:extLst>
          </p:cNvPr>
          <p:cNvSpPr>
            <a:spLocks noGrp="1"/>
          </p:cNvSpPr>
          <p:nvPr>
            <p:ph type="body" sz="quarter" idx="17"/>
          </p:nvPr>
        </p:nvSpPr>
        <p:spPr>
          <a:xfrm>
            <a:off x="218806" y="5709672"/>
            <a:ext cx="2672561" cy="631825"/>
          </a:xfrm>
          <a:prstGeom prst="rect">
            <a:avLst/>
          </a:prstGeom>
        </p:spPr>
        <p:txBody>
          <a:bodyPr/>
          <a:lstStyle>
            <a:lvl1pPr marL="0" indent="0" algn="ctr">
              <a:buNone/>
              <a:defRPr sz="12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33" name="Text Placeholder 4">
            <a:extLst>
              <a:ext uri="{FF2B5EF4-FFF2-40B4-BE49-F238E27FC236}">
                <a16:creationId xmlns:a16="http://schemas.microsoft.com/office/drawing/2014/main" id="{65F62A14-8F6E-4D4B-A671-31FBA400C6CE}"/>
              </a:ext>
            </a:extLst>
          </p:cNvPr>
          <p:cNvSpPr>
            <a:spLocks noGrp="1"/>
          </p:cNvSpPr>
          <p:nvPr>
            <p:ph type="body" sz="quarter" idx="18"/>
          </p:nvPr>
        </p:nvSpPr>
        <p:spPr>
          <a:xfrm>
            <a:off x="3262810" y="5709672"/>
            <a:ext cx="2672561" cy="631825"/>
          </a:xfrm>
          <a:prstGeom prst="rect">
            <a:avLst/>
          </a:prstGeom>
        </p:spPr>
        <p:txBody>
          <a:bodyPr/>
          <a:lstStyle>
            <a:lvl1pPr marL="0" indent="0" algn="ctr">
              <a:buNone/>
              <a:defRPr sz="12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36" name="Text Placeholder 4">
            <a:extLst>
              <a:ext uri="{FF2B5EF4-FFF2-40B4-BE49-F238E27FC236}">
                <a16:creationId xmlns:a16="http://schemas.microsoft.com/office/drawing/2014/main" id="{59189C6C-FECD-446F-88AA-015B5529671C}"/>
              </a:ext>
            </a:extLst>
          </p:cNvPr>
          <p:cNvSpPr>
            <a:spLocks noGrp="1"/>
          </p:cNvSpPr>
          <p:nvPr>
            <p:ph type="body" sz="quarter" idx="19"/>
          </p:nvPr>
        </p:nvSpPr>
        <p:spPr>
          <a:xfrm>
            <a:off x="6267997" y="5709672"/>
            <a:ext cx="2672561" cy="631825"/>
          </a:xfrm>
          <a:prstGeom prst="rect">
            <a:avLst/>
          </a:prstGeom>
        </p:spPr>
        <p:txBody>
          <a:bodyPr/>
          <a:lstStyle>
            <a:lvl1pPr marL="0" indent="0" algn="ctr">
              <a:buNone/>
              <a:defRPr sz="12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37" name="Text Placeholder 4">
            <a:extLst>
              <a:ext uri="{FF2B5EF4-FFF2-40B4-BE49-F238E27FC236}">
                <a16:creationId xmlns:a16="http://schemas.microsoft.com/office/drawing/2014/main" id="{1017282D-04B9-4423-8C8B-94D0B954B5C5}"/>
              </a:ext>
            </a:extLst>
          </p:cNvPr>
          <p:cNvSpPr>
            <a:spLocks noGrp="1"/>
          </p:cNvSpPr>
          <p:nvPr>
            <p:ph type="body" sz="quarter" idx="20"/>
          </p:nvPr>
        </p:nvSpPr>
        <p:spPr>
          <a:xfrm>
            <a:off x="9272158" y="5709672"/>
            <a:ext cx="2672561" cy="631825"/>
          </a:xfrm>
          <a:prstGeom prst="rect">
            <a:avLst/>
          </a:prstGeom>
        </p:spPr>
        <p:txBody>
          <a:bodyPr/>
          <a:lstStyle>
            <a:lvl1pPr marL="0" indent="0" algn="ctr">
              <a:buNone/>
              <a:defRPr sz="12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cxnSp>
        <p:nvCxnSpPr>
          <p:cNvPr id="38" name="Straight Connector 37">
            <a:extLst>
              <a:ext uri="{FF2B5EF4-FFF2-40B4-BE49-F238E27FC236}">
                <a16:creationId xmlns:a16="http://schemas.microsoft.com/office/drawing/2014/main" id="{62D08723-B102-43A1-AE74-D5AD1D3E3F7D}"/>
              </a:ext>
            </a:extLst>
          </p:cNvPr>
          <p:cNvCxnSpPr/>
          <p:nvPr userDrawn="1"/>
        </p:nvCxnSpPr>
        <p:spPr>
          <a:xfrm>
            <a:off x="640685" y="5698471"/>
            <a:ext cx="1828800" cy="0"/>
          </a:xfrm>
          <a:prstGeom prst="line">
            <a:avLst/>
          </a:prstGeom>
          <a:ln w="28575"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1FEFA8C-9BFB-4149-BEF9-8CD50D93F3B0}"/>
              </a:ext>
            </a:extLst>
          </p:cNvPr>
          <p:cNvCxnSpPr/>
          <p:nvPr userDrawn="1"/>
        </p:nvCxnSpPr>
        <p:spPr>
          <a:xfrm>
            <a:off x="3684690" y="5709671"/>
            <a:ext cx="1828800" cy="0"/>
          </a:xfrm>
          <a:prstGeom prst="line">
            <a:avLst/>
          </a:prstGeom>
          <a:ln w="28575"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C11EFE1-A9A8-411D-9127-16E5E516DCD4}"/>
              </a:ext>
            </a:extLst>
          </p:cNvPr>
          <p:cNvCxnSpPr/>
          <p:nvPr userDrawn="1"/>
        </p:nvCxnSpPr>
        <p:spPr>
          <a:xfrm>
            <a:off x="6689877" y="5709671"/>
            <a:ext cx="1828800" cy="0"/>
          </a:xfrm>
          <a:prstGeom prst="line">
            <a:avLst/>
          </a:prstGeom>
          <a:ln w="28575"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1D5A206-1217-4057-AB90-901EF8CA9799}"/>
              </a:ext>
            </a:extLst>
          </p:cNvPr>
          <p:cNvCxnSpPr/>
          <p:nvPr userDrawn="1"/>
        </p:nvCxnSpPr>
        <p:spPr>
          <a:xfrm>
            <a:off x="9694038" y="5709671"/>
            <a:ext cx="1828800" cy="0"/>
          </a:xfrm>
          <a:prstGeom prst="line">
            <a:avLst/>
          </a:prstGeom>
          <a:ln w="28575"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9196FF7D-55A6-4FE0-B81E-D662A2E1CB56}"/>
              </a:ext>
            </a:extLst>
          </p:cNvPr>
          <p:cNvGrpSpPr/>
          <p:nvPr userDrawn="1"/>
        </p:nvGrpSpPr>
        <p:grpSpPr>
          <a:xfrm>
            <a:off x="539203" y="1564589"/>
            <a:ext cx="2004421" cy="4030222"/>
            <a:chOff x="6841032" y="1676943"/>
            <a:chExt cx="2004421" cy="4030222"/>
          </a:xfrm>
        </p:grpSpPr>
        <p:pic>
          <p:nvPicPr>
            <p:cNvPr id="43" name="Chart Placeholder 11" descr="Image result for iphone empty background">
              <a:extLst>
                <a:ext uri="{FF2B5EF4-FFF2-40B4-BE49-F238E27FC236}">
                  <a16:creationId xmlns:a16="http://schemas.microsoft.com/office/drawing/2014/main" id="{D0742AB1-CBE7-4CBB-B04F-416DB08EC10C}"/>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tretch/>
          </p:blipFill>
          <p:spPr bwMode="auto">
            <a:xfrm>
              <a:off x="6841032" y="1676943"/>
              <a:ext cx="2004421" cy="403022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9A860611-6229-4F01-9FA2-00F4E1A61C3B}"/>
                </a:ext>
              </a:extLst>
            </p:cNvPr>
            <p:cNvSpPr/>
            <p:nvPr userDrawn="1"/>
          </p:nvSpPr>
          <p:spPr>
            <a:xfrm>
              <a:off x="7060383" y="2247751"/>
              <a:ext cx="1635126" cy="2889250"/>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grpSp>
      <p:sp>
        <p:nvSpPr>
          <p:cNvPr id="45" name="Picture Placeholder 2">
            <a:extLst>
              <a:ext uri="{FF2B5EF4-FFF2-40B4-BE49-F238E27FC236}">
                <a16:creationId xmlns:a16="http://schemas.microsoft.com/office/drawing/2014/main" id="{261EA2E7-296A-4EFA-89DB-2C4FED7ECFE6}"/>
              </a:ext>
            </a:extLst>
          </p:cNvPr>
          <p:cNvSpPr>
            <a:spLocks noGrp="1"/>
          </p:cNvSpPr>
          <p:nvPr>
            <p:ph type="pic" sz="quarter" idx="16"/>
          </p:nvPr>
        </p:nvSpPr>
        <p:spPr>
          <a:xfrm>
            <a:off x="754466" y="2127929"/>
            <a:ext cx="1635125" cy="2889250"/>
          </a:xfrm>
          <a:prstGeom prst="rect">
            <a:avLst/>
          </a:prstGeom>
        </p:spPr>
        <p:txBody>
          <a:bodyPr/>
          <a:lstStyle/>
          <a:p>
            <a:r>
              <a:rPr lang="en-US"/>
              <a:t>Click icon to add picture</a:t>
            </a:r>
            <a:endParaRPr lang="en-US" dirty="0"/>
          </a:p>
        </p:txBody>
      </p:sp>
      <p:grpSp>
        <p:nvGrpSpPr>
          <p:cNvPr id="46" name="Group 45">
            <a:extLst>
              <a:ext uri="{FF2B5EF4-FFF2-40B4-BE49-F238E27FC236}">
                <a16:creationId xmlns:a16="http://schemas.microsoft.com/office/drawing/2014/main" id="{0E62D9A3-56AA-435B-BCC5-905FAF7B67D0}"/>
              </a:ext>
            </a:extLst>
          </p:cNvPr>
          <p:cNvGrpSpPr/>
          <p:nvPr userDrawn="1"/>
        </p:nvGrpSpPr>
        <p:grpSpPr>
          <a:xfrm>
            <a:off x="3596880" y="1564589"/>
            <a:ext cx="2004421" cy="4030222"/>
            <a:chOff x="6841032" y="1676943"/>
            <a:chExt cx="2004421" cy="4030222"/>
          </a:xfrm>
        </p:grpSpPr>
        <p:pic>
          <p:nvPicPr>
            <p:cNvPr id="47" name="Chart Placeholder 11" descr="Image result for iphone empty background">
              <a:extLst>
                <a:ext uri="{FF2B5EF4-FFF2-40B4-BE49-F238E27FC236}">
                  <a16:creationId xmlns:a16="http://schemas.microsoft.com/office/drawing/2014/main" id="{9B452622-321A-46EF-A65B-7A969B89F16C}"/>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tretch/>
          </p:blipFill>
          <p:spPr bwMode="auto">
            <a:xfrm>
              <a:off x="6841032" y="1676943"/>
              <a:ext cx="2004421" cy="403022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C2A390D9-B101-45C8-AABB-B345179CC2CA}"/>
                </a:ext>
              </a:extLst>
            </p:cNvPr>
            <p:cNvSpPr/>
            <p:nvPr userDrawn="1"/>
          </p:nvSpPr>
          <p:spPr>
            <a:xfrm>
              <a:off x="7060383" y="2247751"/>
              <a:ext cx="1635126" cy="2889250"/>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grpSp>
      <p:sp>
        <p:nvSpPr>
          <p:cNvPr id="49" name="Picture Placeholder 2">
            <a:extLst>
              <a:ext uri="{FF2B5EF4-FFF2-40B4-BE49-F238E27FC236}">
                <a16:creationId xmlns:a16="http://schemas.microsoft.com/office/drawing/2014/main" id="{D1017185-1F54-4F92-9375-67E1478763E3}"/>
              </a:ext>
            </a:extLst>
          </p:cNvPr>
          <p:cNvSpPr>
            <a:spLocks noGrp="1"/>
          </p:cNvSpPr>
          <p:nvPr>
            <p:ph type="pic" sz="quarter" idx="21"/>
          </p:nvPr>
        </p:nvSpPr>
        <p:spPr>
          <a:xfrm>
            <a:off x="3807655" y="2127929"/>
            <a:ext cx="1635125" cy="2889250"/>
          </a:xfrm>
          <a:prstGeom prst="rect">
            <a:avLst/>
          </a:prstGeom>
        </p:spPr>
        <p:txBody>
          <a:bodyPr/>
          <a:lstStyle/>
          <a:p>
            <a:r>
              <a:rPr lang="en-US"/>
              <a:t>Click icon to add picture</a:t>
            </a:r>
            <a:endParaRPr lang="en-US" dirty="0"/>
          </a:p>
        </p:txBody>
      </p:sp>
      <p:grpSp>
        <p:nvGrpSpPr>
          <p:cNvPr id="50" name="Group 49">
            <a:extLst>
              <a:ext uri="{FF2B5EF4-FFF2-40B4-BE49-F238E27FC236}">
                <a16:creationId xmlns:a16="http://schemas.microsoft.com/office/drawing/2014/main" id="{C740055E-9E3A-4E73-82C8-DEFCFFE7A23B}"/>
              </a:ext>
            </a:extLst>
          </p:cNvPr>
          <p:cNvGrpSpPr/>
          <p:nvPr userDrawn="1"/>
        </p:nvGrpSpPr>
        <p:grpSpPr>
          <a:xfrm>
            <a:off x="6602067" y="1564589"/>
            <a:ext cx="2004421" cy="4030222"/>
            <a:chOff x="6841032" y="1676943"/>
            <a:chExt cx="2004421" cy="4030222"/>
          </a:xfrm>
        </p:grpSpPr>
        <p:pic>
          <p:nvPicPr>
            <p:cNvPr id="51" name="Chart Placeholder 11" descr="Image result for iphone empty background">
              <a:extLst>
                <a:ext uri="{FF2B5EF4-FFF2-40B4-BE49-F238E27FC236}">
                  <a16:creationId xmlns:a16="http://schemas.microsoft.com/office/drawing/2014/main" id="{B465ADE8-4F97-4F11-8E75-6672ADE63923}"/>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tretch/>
          </p:blipFill>
          <p:spPr bwMode="auto">
            <a:xfrm>
              <a:off x="6841032" y="1676943"/>
              <a:ext cx="2004421" cy="403022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EA684A4F-5452-46BD-90EA-569A194D3721}"/>
                </a:ext>
              </a:extLst>
            </p:cNvPr>
            <p:cNvSpPr/>
            <p:nvPr userDrawn="1"/>
          </p:nvSpPr>
          <p:spPr>
            <a:xfrm>
              <a:off x="7060383" y="2247751"/>
              <a:ext cx="1635126" cy="2889250"/>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grpSp>
      <p:sp>
        <p:nvSpPr>
          <p:cNvPr id="53" name="Picture Placeholder 2">
            <a:extLst>
              <a:ext uri="{FF2B5EF4-FFF2-40B4-BE49-F238E27FC236}">
                <a16:creationId xmlns:a16="http://schemas.microsoft.com/office/drawing/2014/main" id="{4203A8F4-2BA7-4551-98A6-1816407307B4}"/>
              </a:ext>
            </a:extLst>
          </p:cNvPr>
          <p:cNvSpPr>
            <a:spLocks noGrp="1"/>
          </p:cNvSpPr>
          <p:nvPr>
            <p:ph type="pic" sz="quarter" idx="22"/>
          </p:nvPr>
        </p:nvSpPr>
        <p:spPr>
          <a:xfrm>
            <a:off x="6812842" y="2127929"/>
            <a:ext cx="1635125" cy="2889250"/>
          </a:xfrm>
          <a:prstGeom prst="rect">
            <a:avLst/>
          </a:prstGeom>
        </p:spPr>
        <p:txBody>
          <a:bodyPr/>
          <a:lstStyle/>
          <a:p>
            <a:r>
              <a:rPr lang="en-US"/>
              <a:t>Click icon to add picture</a:t>
            </a:r>
            <a:endParaRPr lang="en-US" dirty="0"/>
          </a:p>
        </p:txBody>
      </p:sp>
      <p:grpSp>
        <p:nvGrpSpPr>
          <p:cNvPr id="54" name="Group 53">
            <a:extLst>
              <a:ext uri="{FF2B5EF4-FFF2-40B4-BE49-F238E27FC236}">
                <a16:creationId xmlns:a16="http://schemas.microsoft.com/office/drawing/2014/main" id="{A9ECF1B4-0438-413F-8196-8D425B909E93}"/>
              </a:ext>
            </a:extLst>
          </p:cNvPr>
          <p:cNvGrpSpPr/>
          <p:nvPr userDrawn="1"/>
        </p:nvGrpSpPr>
        <p:grpSpPr>
          <a:xfrm>
            <a:off x="9606228" y="1528419"/>
            <a:ext cx="2004421" cy="4030222"/>
            <a:chOff x="6841032" y="1676943"/>
            <a:chExt cx="2004421" cy="4030222"/>
          </a:xfrm>
        </p:grpSpPr>
        <p:pic>
          <p:nvPicPr>
            <p:cNvPr id="55" name="Chart Placeholder 11" descr="Image result for iphone empty background">
              <a:extLst>
                <a:ext uri="{FF2B5EF4-FFF2-40B4-BE49-F238E27FC236}">
                  <a16:creationId xmlns:a16="http://schemas.microsoft.com/office/drawing/2014/main" id="{89F609A9-7D13-4EC0-AFE2-7822BDB0EDB4}"/>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tretch/>
          </p:blipFill>
          <p:spPr bwMode="auto">
            <a:xfrm>
              <a:off x="6841032" y="1676943"/>
              <a:ext cx="2004421" cy="403022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685E416A-7268-42C2-8F90-8EA043AA6ADE}"/>
                </a:ext>
              </a:extLst>
            </p:cNvPr>
            <p:cNvSpPr/>
            <p:nvPr userDrawn="1"/>
          </p:nvSpPr>
          <p:spPr>
            <a:xfrm>
              <a:off x="7060383" y="2247751"/>
              <a:ext cx="1635126" cy="2889250"/>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grpSp>
      <p:sp>
        <p:nvSpPr>
          <p:cNvPr id="57" name="Picture Placeholder 2">
            <a:extLst>
              <a:ext uri="{FF2B5EF4-FFF2-40B4-BE49-F238E27FC236}">
                <a16:creationId xmlns:a16="http://schemas.microsoft.com/office/drawing/2014/main" id="{99541690-ACA1-4356-9890-5B48013B0FAC}"/>
              </a:ext>
            </a:extLst>
          </p:cNvPr>
          <p:cNvSpPr>
            <a:spLocks noGrp="1"/>
          </p:cNvSpPr>
          <p:nvPr>
            <p:ph type="pic" sz="quarter" idx="23"/>
          </p:nvPr>
        </p:nvSpPr>
        <p:spPr>
          <a:xfrm>
            <a:off x="9825712" y="2091759"/>
            <a:ext cx="1635125" cy="288925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197593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Title 1"/>
          <p:cNvSpPr>
            <a:spLocks noGrp="1"/>
          </p:cNvSpPr>
          <p:nvPr>
            <p:ph type="title"/>
          </p:nvPr>
        </p:nvSpPr>
        <p:spPr>
          <a:xfrm>
            <a:off x="609599" y="1"/>
            <a:ext cx="10972803" cy="931384"/>
          </a:xfrm>
          <a:prstGeom prst="rect">
            <a:avLst/>
          </a:prstGeom>
        </p:spPr>
        <p:txBody>
          <a:bodyPr vert="horz" anchor="b">
            <a:normAutofit/>
          </a:bodyPr>
          <a:lstStyle>
            <a:lvl1pPr algn="l">
              <a:defRPr sz="3200" b="1">
                <a:solidFill>
                  <a:srgbClr val="595959"/>
                </a:solidFill>
                <a:latin typeface="Univers Condensed" panose="020B0506020202050204" pitchFamily="34" charset="0"/>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0C37D9B7-81A1-46CC-84E0-21AFC46B9307}"/>
              </a:ext>
            </a:extLst>
          </p:cNvPr>
          <p:cNvSpPr/>
          <p:nvPr userDrawn="1"/>
        </p:nvSpPr>
        <p:spPr>
          <a:xfrm>
            <a:off x="0" y="6683759"/>
            <a:ext cx="12192000" cy="228600"/>
          </a:xfrm>
          <a:prstGeom prst="rect">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cxnSp>
        <p:nvCxnSpPr>
          <p:cNvPr id="3" name="Straight Connector 2">
            <a:extLst>
              <a:ext uri="{FF2B5EF4-FFF2-40B4-BE49-F238E27FC236}">
                <a16:creationId xmlns:a16="http://schemas.microsoft.com/office/drawing/2014/main" id="{5DE4AFF8-8793-4289-A366-5156BE361FE3}"/>
              </a:ext>
            </a:extLst>
          </p:cNvPr>
          <p:cNvCxnSpPr/>
          <p:nvPr userDrawn="1"/>
        </p:nvCxnSpPr>
        <p:spPr>
          <a:xfrm>
            <a:off x="609599" y="1355618"/>
            <a:ext cx="2643263" cy="0"/>
          </a:xfrm>
          <a:prstGeom prst="line">
            <a:avLst/>
          </a:prstGeom>
          <a:ln w="28575"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Chart Placeholder 9">
            <a:extLst>
              <a:ext uri="{FF2B5EF4-FFF2-40B4-BE49-F238E27FC236}">
                <a16:creationId xmlns:a16="http://schemas.microsoft.com/office/drawing/2014/main" id="{61B2BDE2-8908-44C3-8705-A502250B2A4B}"/>
              </a:ext>
            </a:extLst>
          </p:cNvPr>
          <p:cNvSpPr>
            <a:spLocks noGrp="1"/>
          </p:cNvSpPr>
          <p:nvPr>
            <p:ph type="chart" sz="quarter" idx="12"/>
          </p:nvPr>
        </p:nvSpPr>
        <p:spPr>
          <a:xfrm>
            <a:off x="609600" y="1471751"/>
            <a:ext cx="8969829" cy="5138600"/>
          </a:xfrm>
          <a:prstGeom prst="rect">
            <a:avLst/>
          </a:prstGeom>
        </p:spPr>
        <p:txBody>
          <a:bodyPr/>
          <a:lstStyle>
            <a:lvl1pPr>
              <a:defRPr sz="1600"/>
            </a:lvl1pPr>
          </a:lstStyle>
          <a:p>
            <a:r>
              <a:rPr lang="en-US" dirty="0"/>
              <a:t>Click icon to add chart</a:t>
            </a:r>
          </a:p>
        </p:txBody>
      </p:sp>
      <p:sp>
        <p:nvSpPr>
          <p:cNvPr id="12" name="Text Placeholder 11">
            <a:extLst>
              <a:ext uri="{FF2B5EF4-FFF2-40B4-BE49-F238E27FC236}">
                <a16:creationId xmlns:a16="http://schemas.microsoft.com/office/drawing/2014/main" id="{60AD5A30-811B-48DA-A5C8-2F9E078D7E65}"/>
              </a:ext>
            </a:extLst>
          </p:cNvPr>
          <p:cNvSpPr>
            <a:spLocks noGrp="1"/>
          </p:cNvSpPr>
          <p:nvPr>
            <p:ph type="body" sz="quarter" idx="13"/>
          </p:nvPr>
        </p:nvSpPr>
        <p:spPr>
          <a:xfrm>
            <a:off x="609599" y="931385"/>
            <a:ext cx="10972800" cy="456138"/>
          </a:xfrm>
          <a:prstGeom prst="rect">
            <a:avLst/>
          </a:prstGeom>
        </p:spPr>
        <p:txBody>
          <a:bodyPr/>
          <a:lstStyle>
            <a:lvl1pPr marL="0" indent="0">
              <a:buNone/>
              <a:defRPr sz="1400">
                <a:latin typeface="Abadi Extra Light" panose="020B02040201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4">
            <a:extLst>
              <a:ext uri="{FF2B5EF4-FFF2-40B4-BE49-F238E27FC236}">
                <a16:creationId xmlns:a16="http://schemas.microsoft.com/office/drawing/2014/main" id="{28FCA034-215E-4073-BD9E-CAFA32F32DBD}"/>
              </a:ext>
            </a:extLst>
          </p:cNvPr>
          <p:cNvSpPr>
            <a:spLocks noGrp="1"/>
          </p:cNvSpPr>
          <p:nvPr>
            <p:ph type="body" sz="quarter" idx="17"/>
          </p:nvPr>
        </p:nvSpPr>
        <p:spPr>
          <a:xfrm>
            <a:off x="9710057" y="1546856"/>
            <a:ext cx="2229516" cy="5063490"/>
          </a:xfrm>
          <a:prstGeom prst="rect">
            <a:avLst/>
          </a:prstGeom>
        </p:spPr>
        <p:txBody>
          <a:bodyPr/>
          <a:lstStyle>
            <a:lvl1pPr marL="171450" indent="-171450" algn="l">
              <a:buClr>
                <a:srgbClr val="1B7380"/>
              </a:buClr>
              <a:buFont typeface="Arial" panose="020B0604020202020204" pitchFamily="34" charset="0"/>
              <a:buChar char="•"/>
              <a:defRPr sz="1600">
                <a:latin typeface="Univers Condensed" panose="020B0506020202050204"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edit Master text styles</a:t>
            </a:r>
          </a:p>
        </p:txBody>
      </p:sp>
      <p:cxnSp>
        <p:nvCxnSpPr>
          <p:cNvPr id="9" name="Straight Connector 8">
            <a:extLst>
              <a:ext uri="{FF2B5EF4-FFF2-40B4-BE49-F238E27FC236}">
                <a16:creationId xmlns:a16="http://schemas.microsoft.com/office/drawing/2014/main" id="{E0B22C22-FEA9-4EF6-A79D-B8905E9F443A}"/>
              </a:ext>
            </a:extLst>
          </p:cNvPr>
          <p:cNvCxnSpPr/>
          <p:nvPr userDrawn="1"/>
        </p:nvCxnSpPr>
        <p:spPr>
          <a:xfrm>
            <a:off x="9688891" y="1535655"/>
            <a:ext cx="1828800" cy="0"/>
          </a:xfrm>
          <a:prstGeom prst="line">
            <a:avLst/>
          </a:prstGeom>
          <a:ln w="28575"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586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ub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DB7D0D-B6F2-4A13-9E61-566BD4E4ABC5}"/>
              </a:ext>
            </a:extLst>
          </p:cNvPr>
          <p:cNvSpPr/>
          <p:nvPr userDrawn="1"/>
        </p:nvSpPr>
        <p:spPr>
          <a:xfrm>
            <a:off x="3" y="0"/>
            <a:ext cx="12191999" cy="6506094"/>
          </a:xfrm>
          <a:prstGeom prst="rect">
            <a:avLst/>
          </a:prstGeom>
          <a:solidFill>
            <a:srgbClr val="EBF5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8" name="Title 1">
            <a:extLst>
              <a:ext uri="{FF2B5EF4-FFF2-40B4-BE49-F238E27FC236}">
                <a16:creationId xmlns:a16="http://schemas.microsoft.com/office/drawing/2014/main" id="{B4994973-71BA-4EF8-AF9E-65BFD20685FE}"/>
              </a:ext>
            </a:extLst>
          </p:cNvPr>
          <p:cNvSpPr txBox="1">
            <a:spLocks/>
          </p:cNvSpPr>
          <p:nvPr userDrawn="1"/>
        </p:nvSpPr>
        <p:spPr>
          <a:xfrm>
            <a:off x="4894877" y="202299"/>
            <a:ext cx="4418203" cy="103905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4400" b="1">
                <a:solidFill>
                  <a:schemeClr val="bg1">
                    <a:lumMod val="85000"/>
                  </a:schemeClr>
                </a:solidFill>
              </a:rPr>
              <a:t> </a:t>
            </a:r>
          </a:p>
        </p:txBody>
      </p:sp>
      <p:sp>
        <p:nvSpPr>
          <p:cNvPr id="10" name="Rectangle 9">
            <a:extLst>
              <a:ext uri="{FF2B5EF4-FFF2-40B4-BE49-F238E27FC236}">
                <a16:creationId xmlns:a16="http://schemas.microsoft.com/office/drawing/2014/main" id="{683F32ED-8F92-4A54-BA7B-8BB639282B43}"/>
              </a:ext>
            </a:extLst>
          </p:cNvPr>
          <p:cNvSpPr/>
          <p:nvPr userDrawn="1"/>
        </p:nvSpPr>
        <p:spPr>
          <a:xfrm>
            <a:off x="0" y="1286147"/>
            <a:ext cx="12192000" cy="45719"/>
          </a:xfrm>
          <a:prstGeom prst="rect">
            <a:avLst/>
          </a:prstGeom>
          <a:solidFill>
            <a:srgbClr val="AFBD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12" name="Rectangle 11">
            <a:extLst>
              <a:ext uri="{FF2B5EF4-FFF2-40B4-BE49-F238E27FC236}">
                <a16:creationId xmlns:a16="http://schemas.microsoft.com/office/drawing/2014/main" id="{AEFB555A-51BE-4BB7-BF4D-5C080A5B54AF}"/>
              </a:ext>
            </a:extLst>
          </p:cNvPr>
          <p:cNvSpPr/>
          <p:nvPr userDrawn="1"/>
        </p:nvSpPr>
        <p:spPr>
          <a:xfrm>
            <a:off x="-1" y="6488448"/>
            <a:ext cx="12192000" cy="369552"/>
          </a:xfrm>
          <a:prstGeom prst="rect">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15" name="Title 14">
            <a:extLst>
              <a:ext uri="{FF2B5EF4-FFF2-40B4-BE49-F238E27FC236}">
                <a16:creationId xmlns:a16="http://schemas.microsoft.com/office/drawing/2014/main" id="{36905E4E-6E3A-4885-B8C1-D5BC09F69567}"/>
              </a:ext>
            </a:extLst>
          </p:cNvPr>
          <p:cNvSpPr>
            <a:spLocks noGrp="1"/>
          </p:cNvSpPr>
          <p:nvPr>
            <p:ph type="title"/>
          </p:nvPr>
        </p:nvSpPr>
        <p:spPr>
          <a:xfrm>
            <a:off x="609600" y="2057632"/>
            <a:ext cx="10972800" cy="3125876"/>
          </a:xfrm>
        </p:spPr>
        <p:txBody>
          <a:bodyPr>
            <a:noAutofit/>
          </a:bodyPr>
          <a:lstStyle>
            <a:lvl1pPr>
              <a:defRPr sz="7200">
                <a:solidFill>
                  <a:srgbClr val="394553"/>
                </a:solidFill>
                <a:latin typeface="Univers Condensed" panose="020B050602020205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EDC1B6E-112E-4B77-93CD-5E4AD7CF9BE6}"/>
              </a:ext>
            </a:extLst>
          </p:cNvPr>
          <p:cNvSpPr>
            <a:spLocks noGrp="1"/>
          </p:cNvSpPr>
          <p:nvPr>
            <p:ph type="body" sz="quarter" idx="10" hasCustomPrompt="1"/>
          </p:nvPr>
        </p:nvSpPr>
        <p:spPr>
          <a:xfrm>
            <a:off x="3633149" y="5380015"/>
            <a:ext cx="4925705" cy="914400"/>
          </a:xfrm>
          <a:prstGeom prst="rect">
            <a:avLst/>
          </a:prstGeom>
        </p:spPr>
        <p:txBody>
          <a:bodyPr/>
          <a:lstStyle>
            <a:lvl1pPr marL="0" indent="0" algn="ctr">
              <a:buNone/>
              <a:defRPr sz="2400">
                <a:solidFill>
                  <a:srgbClr val="3A4654"/>
                </a:solidFill>
                <a:latin typeface="Abadi Extra Light" panose="020B02040201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time</a:t>
            </a:r>
          </a:p>
        </p:txBody>
      </p:sp>
      <p:cxnSp>
        <p:nvCxnSpPr>
          <p:cNvPr id="4" name="Straight Connector 3">
            <a:extLst>
              <a:ext uri="{FF2B5EF4-FFF2-40B4-BE49-F238E27FC236}">
                <a16:creationId xmlns:a16="http://schemas.microsoft.com/office/drawing/2014/main" id="{F821A480-06E8-486A-BE72-1CFB189F1CE1}"/>
              </a:ext>
            </a:extLst>
          </p:cNvPr>
          <p:cNvCxnSpPr/>
          <p:nvPr userDrawn="1"/>
        </p:nvCxnSpPr>
        <p:spPr>
          <a:xfrm>
            <a:off x="4267200" y="5303827"/>
            <a:ext cx="3657600" cy="0"/>
          </a:xfrm>
          <a:prstGeom prst="line">
            <a:avLst/>
          </a:prstGeom>
          <a:ln w="19050"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6041A33-7A79-4AFD-B34A-0CDCDF66812A}"/>
              </a:ext>
            </a:extLst>
          </p:cNvPr>
          <p:cNvPicPr>
            <a:picLocks noChangeAspect="1"/>
          </p:cNvPicPr>
          <p:nvPr userDrawn="1"/>
        </p:nvPicPr>
        <p:blipFill rotWithShape="1">
          <a:blip r:embed="rId2"/>
          <a:srcRect t="4722" b="78084"/>
          <a:stretch/>
        </p:blipFill>
        <p:spPr>
          <a:xfrm>
            <a:off x="4495800" y="168777"/>
            <a:ext cx="3200400" cy="978270"/>
          </a:xfrm>
          <a:prstGeom prst="rect">
            <a:avLst/>
          </a:prstGeom>
        </p:spPr>
      </p:pic>
    </p:spTree>
    <p:extLst>
      <p:ext uri="{BB962C8B-B14F-4D97-AF65-F5344CB8AC3E}">
        <p14:creationId xmlns:p14="http://schemas.microsoft.com/office/powerpoint/2010/main" val="2515690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ub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DB7D0D-B6F2-4A13-9E61-566BD4E4ABC5}"/>
              </a:ext>
            </a:extLst>
          </p:cNvPr>
          <p:cNvSpPr/>
          <p:nvPr userDrawn="1"/>
        </p:nvSpPr>
        <p:spPr>
          <a:xfrm>
            <a:off x="3" y="0"/>
            <a:ext cx="12191999" cy="6506094"/>
          </a:xfrm>
          <a:prstGeom prst="rect">
            <a:avLst/>
          </a:prstGeom>
          <a:solidFill>
            <a:srgbClr val="EBF5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8" name="Title 1">
            <a:extLst>
              <a:ext uri="{FF2B5EF4-FFF2-40B4-BE49-F238E27FC236}">
                <a16:creationId xmlns:a16="http://schemas.microsoft.com/office/drawing/2014/main" id="{B4994973-71BA-4EF8-AF9E-65BFD20685FE}"/>
              </a:ext>
            </a:extLst>
          </p:cNvPr>
          <p:cNvSpPr txBox="1">
            <a:spLocks/>
          </p:cNvSpPr>
          <p:nvPr userDrawn="1"/>
        </p:nvSpPr>
        <p:spPr>
          <a:xfrm>
            <a:off x="4894877" y="202299"/>
            <a:ext cx="4418203" cy="103905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4400" b="1">
                <a:solidFill>
                  <a:schemeClr val="bg1">
                    <a:lumMod val="85000"/>
                  </a:schemeClr>
                </a:solidFill>
              </a:rPr>
              <a:t> </a:t>
            </a:r>
          </a:p>
        </p:txBody>
      </p:sp>
      <p:sp>
        <p:nvSpPr>
          <p:cNvPr id="10" name="Rectangle 9">
            <a:extLst>
              <a:ext uri="{FF2B5EF4-FFF2-40B4-BE49-F238E27FC236}">
                <a16:creationId xmlns:a16="http://schemas.microsoft.com/office/drawing/2014/main" id="{683F32ED-8F92-4A54-BA7B-8BB639282B43}"/>
              </a:ext>
            </a:extLst>
          </p:cNvPr>
          <p:cNvSpPr/>
          <p:nvPr userDrawn="1"/>
        </p:nvSpPr>
        <p:spPr>
          <a:xfrm>
            <a:off x="0" y="1286147"/>
            <a:ext cx="12192000" cy="45719"/>
          </a:xfrm>
          <a:prstGeom prst="rect">
            <a:avLst/>
          </a:prstGeom>
          <a:solidFill>
            <a:srgbClr val="AFBD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12" name="Rectangle 11">
            <a:extLst>
              <a:ext uri="{FF2B5EF4-FFF2-40B4-BE49-F238E27FC236}">
                <a16:creationId xmlns:a16="http://schemas.microsoft.com/office/drawing/2014/main" id="{AEFB555A-51BE-4BB7-BF4D-5C080A5B54AF}"/>
              </a:ext>
            </a:extLst>
          </p:cNvPr>
          <p:cNvSpPr/>
          <p:nvPr userDrawn="1"/>
        </p:nvSpPr>
        <p:spPr>
          <a:xfrm>
            <a:off x="0" y="6488448"/>
            <a:ext cx="12192000" cy="369552"/>
          </a:xfrm>
          <a:prstGeom prst="rect">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15" name="Title 14">
            <a:extLst>
              <a:ext uri="{FF2B5EF4-FFF2-40B4-BE49-F238E27FC236}">
                <a16:creationId xmlns:a16="http://schemas.microsoft.com/office/drawing/2014/main" id="{36905E4E-6E3A-4885-B8C1-D5BC09F69567}"/>
              </a:ext>
            </a:extLst>
          </p:cNvPr>
          <p:cNvSpPr>
            <a:spLocks noGrp="1"/>
          </p:cNvSpPr>
          <p:nvPr>
            <p:ph type="title" hasCustomPrompt="1"/>
          </p:nvPr>
        </p:nvSpPr>
        <p:spPr>
          <a:xfrm>
            <a:off x="3738884" y="2317368"/>
            <a:ext cx="7057453" cy="2284614"/>
          </a:xfrm>
        </p:spPr>
        <p:txBody>
          <a:bodyPr anchor="b">
            <a:noAutofit/>
          </a:bodyPr>
          <a:lstStyle>
            <a:lvl1pPr algn="l">
              <a:defRPr sz="4400">
                <a:solidFill>
                  <a:srgbClr val="394553"/>
                </a:solidFill>
                <a:latin typeface="Univers Condensed" panose="020B0506020202050204" pitchFamily="34" charset="0"/>
              </a:defRPr>
            </a:lvl1pPr>
          </a:lstStyle>
          <a:p>
            <a:r>
              <a:rPr lang="en-US" dirty="0"/>
              <a:t>Click to edit sub-section header</a:t>
            </a:r>
          </a:p>
        </p:txBody>
      </p:sp>
      <p:cxnSp>
        <p:nvCxnSpPr>
          <p:cNvPr id="11" name="Straight Connector 10">
            <a:extLst>
              <a:ext uri="{FF2B5EF4-FFF2-40B4-BE49-F238E27FC236}">
                <a16:creationId xmlns:a16="http://schemas.microsoft.com/office/drawing/2014/main" id="{CE3CD747-97E8-4D1A-A432-72987E66CA10}"/>
              </a:ext>
            </a:extLst>
          </p:cNvPr>
          <p:cNvCxnSpPr>
            <a:cxnSpLocks/>
          </p:cNvCxnSpPr>
          <p:nvPr userDrawn="1"/>
        </p:nvCxnSpPr>
        <p:spPr>
          <a:xfrm>
            <a:off x="3371059" y="3185061"/>
            <a:ext cx="0" cy="1419726"/>
          </a:xfrm>
          <a:prstGeom prst="line">
            <a:avLst/>
          </a:prstGeom>
          <a:ln>
            <a:solidFill>
              <a:srgbClr val="AFBD23"/>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 name="Picture Placeholder 2">
            <a:extLst>
              <a:ext uri="{FF2B5EF4-FFF2-40B4-BE49-F238E27FC236}">
                <a16:creationId xmlns:a16="http://schemas.microsoft.com/office/drawing/2014/main" id="{EABE198B-6A41-43D9-BEC3-387DC2881314}"/>
              </a:ext>
            </a:extLst>
          </p:cNvPr>
          <p:cNvSpPr>
            <a:spLocks noGrp="1"/>
          </p:cNvSpPr>
          <p:nvPr>
            <p:ph type="pic" sz="quarter" idx="10"/>
          </p:nvPr>
        </p:nvSpPr>
        <p:spPr>
          <a:xfrm>
            <a:off x="1167968" y="2773182"/>
            <a:ext cx="1828800" cy="1828800"/>
          </a:xfrm>
          <a:prstGeom prst="rect">
            <a:avLst/>
          </a:prstGeom>
          <a:effectLst/>
        </p:spPr>
        <p:txBody>
          <a:bodyPr/>
          <a:lstStyle/>
          <a:p>
            <a:r>
              <a:rPr lang="en-US"/>
              <a:t>Click icon to add picture</a:t>
            </a:r>
            <a:endParaRPr lang="en-US" dirty="0"/>
          </a:p>
        </p:txBody>
      </p:sp>
      <p:sp>
        <p:nvSpPr>
          <p:cNvPr id="13" name="Text Placeholder 2">
            <a:extLst>
              <a:ext uri="{FF2B5EF4-FFF2-40B4-BE49-F238E27FC236}">
                <a16:creationId xmlns:a16="http://schemas.microsoft.com/office/drawing/2014/main" id="{0A7D3D1C-7C38-4EC1-864A-FEEDD18B4151}"/>
              </a:ext>
            </a:extLst>
          </p:cNvPr>
          <p:cNvSpPr>
            <a:spLocks noGrp="1"/>
          </p:cNvSpPr>
          <p:nvPr>
            <p:ph type="body" sz="quarter" idx="11" hasCustomPrompt="1"/>
          </p:nvPr>
        </p:nvSpPr>
        <p:spPr>
          <a:xfrm>
            <a:off x="3745351" y="4601982"/>
            <a:ext cx="7050980" cy="914400"/>
          </a:xfrm>
          <a:prstGeom prst="rect">
            <a:avLst/>
          </a:prstGeom>
        </p:spPr>
        <p:txBody>
          <a:bodyPr/>
          <a:lstStyle>
            <a:lvl1pPr marL="0" indent="0" algn="l">
              <a:buNone/>
              <a:defRPr sz="2000">
                <a:solidFill>
                  <a:srgbClr val="3A4654"/>
                </a:solidFill>
                <a:latin typeface="Abadi Extra Light" panose="020B02040201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time</a:t>
            </a:r>
          </a:p>
        </p:txBody>
      </p:sp>
      <p:pic>
        <p:nvPicPr>
          <p:cNvPr id="14" name="Picture 13">
            <a:extLst>
              <a:ext uri="{FF2B5EF4-FFF2-40B4-BE49-F238E27FC236}">
                <a16:creationId xmlns:a16="http://schemas.microsoft.com/office/drawing/2014/main" id="{AB88CF6B-0D16-4305-B14D-004E22F58A20}"/>
              </a:ext>
            </a:extLst>
          </p:cNvPr>
          <p:cNvPicPr>
            <a:picLocks noChangeAspect="1"/>
          </p:cNvPicPr>
          <p:nvPr userDrawn="1"/>
        </p:nvPicPr>
        <p:blipFill rotWithShape="1">
          <a:blip r:embed="rId2"/>
          <a:srcRect t="4722" b="78084"/>
          <a:stretch/>
        </p:blipFill>
        <p:spPr>
          <a:xfrm>
            <a:off x="4495800" y="168777"/>
            <a:ext cx="3200400" cy="978270"/>
          </a:xfrm>
          <a:prstGeom prst="rect">
            <a:avLst/>
          </a:prstGeom>
        </p:spPr>
      </p:pic>
    </p:spTree>
    <p:extLst>
      <p:ext uri="{BB962C8B-B14F-4D97-AF65-F5344CB8AC3E}">
        <p14:creationId xmlns:p14="http://schemas.microsoft.com/office/powerpoint/2010/main" val="3374683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Faces">
    <p:spTree>
      <p:nvGrpSpPr>
        <p:cNvPr id="1" name=""/>
        <p:cNvGrpSpPr/>
        <p:nvPr/>
      </p:nvGrpSpPr>
      <p:grpSpPr>
        <a:xfrm>
          <a:off x="0" y="0"/>
          <a:ext cx="0" cy="0"/>
          <a:chOff x="0" y="0"/>
          <a:chExt cx="0" cy="0"/>
        </a:xfrm>
      </p:grpSpPr>
      <p:sp>
        <p:nvSpPr>
          <p:cNvPr id="5" name="Title 1"/>
          <p:cNvSpPr>
            <a:spLocks noGrp="1"/>
          </p:cNvSpPr>
          <p:nvPr>
            <p:ph type="title"/>
          </p:nvPr>
        </p:nvSpPr>
        <p:spPr>
          <a:xfrm>
            <a:off x="1602378" y="211521"/>
            <a:ext cx="9980024" cy="972441"/>
          </a:xfrm>
          <a:prstGeom prst="rect">
            <a:avLst/>
          </a:prstGeom>
        </p:spPr>
        <p:txBody>
          <a:bodyPr vert="horz">
            <a:normAutofit/>
          </a:bodyPr>
          <a:lstStyle>
            <a:lvl1pPr algn="l">
              <a:defRPr sz="3600" b="1">
                <a:solidFill>
                  <a:srgbClr val="595959"/>
                </a:solidFill>
                <a:latin typeface="Univers Condensed" panose="020B0506020202050204" pitchFamily="34" charset="0"/>
              </a:defRPr>
            </a:lvl1pPr>
          </a:lstStyle>
          <a:p>
            <a:r>
              <a:rPr lang="en-US"/>
              <a:t>Click to edit Master title style</a:t>
            </a:r>
            <a:endParaRPr lang="en-US" dirty="0"/>
          </a:p>
        </p:txBody>
      </p:sp>
      <p:sp>
        <p:nvSpPr>
          <p:cNvPr id="6" name="Text Placeholder 3"/>
          <p:cNvSpPr>
            <a:spLocks noGrp="1"/>
          </p:cNvSpPr>
          <p:nvPr>
            <p:ph type="body" sz="quarter" idx="10"/>
          </p:nvPr>
        </p:nvSpPr>
        <p:spPr>
          <a:xfrm>
            <a:off x="1602378" y="1584325"/>
            <a:ext cx="9980023" cy="4360366"/>
          </a:xfrm>
          <a:prstGeom prst="rect">
            <a:avLst/>
          </a:prstGeom>
        </p:spPr>
        <p:txBody>
          <a:bodyPr vert="horz"/>
          <a:lstStyle>
            <a:lvl1pPr>
              <a:buClr>
                <a:srgbClr val="1B7380"/>
              </a:buClr>
              <a:buSzPct val="100000"/>
              <a:buFont typeface="Arial"/>
              <a:buChar char="•"/>
              <a:defRPr sz="2800" b="0" spc="0">
                <a:solidFill>
                  <a:srgbClr val="535352"/>
                </a:solidFill>
                <a:latin typeface="Calibri"/>
                <a:cs typeface="Calibri"/>
              </a:defRPr>
            </a:lvl1pPr>
            <a:lvl2pPr>
              <a:defRPr sz="2400">
                <a:solidFill>
                  <a:srgbClr val="535352"/>
                </a:solidFill>
                <a:latin typeface="Calibri"/>
                <a:cs typeface="Calibri"/>
              </a:defRPr>
            </a:lvl2pPr>
            <a:lvl3pPr marL="1143000" indent="-228600">
              <a:buSzPct val="83000"/>
              <a:buFont typeface="Courier New"/>
              <a:buChar char="o"/>
              <a:defRPr sz="2000">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cxnSp>
        <p:nvCxnSpPr>
          <p:cNvPr id="7" name="Straight Connector 6"/>
          <p:cNvCxnSpPr/>
          <p:nvPr userDrawn="1"/>
        </p:nvCxnSpPr>
        <p:spPr>
          <a:xfrm>
            <a:off x="1710750" y="1148080"/>
            <a:ext cx="3197013" cy="0"/>
          </a:xfrm>
          <a:prstGeom prst="line">
            <a:avLst/>
          </a:prstGeom>
          <a:ln w="76200"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BB05E79-B0B3-478F-AABD-5C82118079C3}"/>
              </a:ext>
            </a:extLst>
          </p:cNvPr>
          <p:cNvSpPr/>
          <p:nvPr userDrawn="1"/>
        </p:nvSpPr>
        <p:spPr>
          <a:xfrm>
            <a:off x="0" y="0"/>
            <a:ext cx="1236617" cy="6480010"/>
          </a:xfrm>
          <a:prstGeom prst="rect">
            <a:avLst/>
          </a:prstGeom>
          <a:solidFill>
            <a:srgbClr val="EBF5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8" name="Rectangle 7">
            <a:extLst>
              <a:ext uri="{FF2B5EF4-FFF2-40B4-BE49-F238E27FC236}">
                <a16:creationId xmlns:a16="http://schemas.microsoft.com/office/drawing/2014/main" id="{C78F95CD-CED0-4D43-8068-644DC5769E7F}"/>
              </a:ext>
            </a:extLst>
          </p:cNvPr>
          <p:cNvSpPr/>
          <p:nvPr userDrawn="1"/>
        </p:nvSpPr>
        <p:spPr>
          <a:xfrm>
            <a:off x="-1" y="6488448"/>
            <a:ext cx="12192000" cy="369552"/>
          </a:xfrm>
          <a:prstGeom prst="rect">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Tree>
    <p:extLst>
      <p:ext uri="{BB962C8B-B14F-4D97-AF65-F5344CB8AC3E}">
        <p14:creationId xmlns:p14="http://schemas.microsoft.com/office/powerpoint/2010/main" val="2158269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with Default Logos">
    <p:spTree>
      <p:nvGrpSpPr>
        <p:cNvPr id="1" name=""/>
        <p:cNvGrpSpPr/>
        <p:nvPr/>
      </p:nvGrpSpPr>
      <p:grpSpPr>
        <a:xfrm>
          <a:off x="0" y="0"/>
          <a:ext cx="0" cy="0"/>
          <a:chOff x="0" y="0"/>
          <a:chExt cx="0" cy="0"/>
        </a:xfrm>
      </p:grpSpPr>
      <p:sp>
        <p:nvSpPr>
          <p:cNvPr id="6" name="Title 1"/>
          <p:cNvSpPr>
            <a:spLocks noGrp="1"/>
          </p:cNvSpPr>
          <p:nvPr>
            <p:ph type="title"/>
          </p:nvPr>
        </p:nvSpPr>
        <p:spPr>
          <a:xfrm>
            <a:off x="623148" y="445197"/>
            <a:ext cx="10959253" cy="972441"/>
          </a:xfrm>
          <a:prstGeom prst="rect">
            <a:avLst/>
          </a:prstGeom>
        </p:spPr>
        <p:txBody>
          <a:bodyPr vert="horz">
            <a:normAutofit/>
          </a:bodyPr>
          <a:lstStyle>
            <a:lvl1pPr algn="l">
              <a:defRPr sz="3600" b="1">
                <a:solidFill>
                  <a:srgbClr val="595959"/>
                </a:solidFill>
                <a:latin typeface="Univers Condensed" panose="020B0506020202050204" pitchFamily="34" charset="0"/>
              </a:defRPr>
            </a:lvl1pPr>
          </a:lstStyle>
          <a:p>
            <a:r>
              <a:rPr lang="en-US"/>
              <a:t>Click to edit Master title style</a:t>
            </a:r>
            <a:endParaRPr lang="en-US" dirty="0"/>
          </a:p>
        </p:txBody>
      </p:sp>
      <p:sp>
        <p:nvSpPr>
          <p:cNvPr id="7" name="Text Placeholder 3"/>
          <p:cNvSpPr>
            <a:spLocks noGrp="1"/>
          </p:cNvSpPr>
          <p:nvPr>
            <p:ph type="body" sz="quarter" idx="10"/>
          </p:nvPr>
        </p:nvSpPr>
        <p:spPr>
          <a:xfrm>
            <a:off x="623148" y="1767844"/>
            <a:ext cx="10959253" cy="4176851"/>
          </a:xfrm>
          <a:prstGeom prst="rect">
            <a:avLst/>
          </a:prstGeom>
        </p:spPr>
        <p:txBody>
          <a:bodyPr vert="horz"/>
          <a:lstStyle>
            <a:lvl1pPr>
              <a:buClr>
                <a:srgbClr val="1B7380"/>
              </a:buClr>
              <a:buSzPct val="100000"/>
              <a:buFont typeface="Arial"/>
              <a:buChar char="•"/>
              <a:defRPr sz="2800" b="0" spc="0">
                <a:solidFill>
                  <a:srgbClr val="535352"/>
                </a:solidFill>
                <a:latin typeface="Calibri"/>
                <a:cs typeface="Calibri"/>
              </a:defRPr>
            </a:lvl1pPr>
            <a:lvl2pPr>
              <a:defRPr>
                <a:solidFill>
                  <a:srgbClr val="535352"/>
                </a:solidFill>
                <a:latin typeface="Calibri"/>
                <a:cs typeface="Calibri"/>
              </a:defRPr>
            </a:lvl2pPr>
            <a:lvl3pPr marL="1143000" indent="-228600">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
        <p:nvSpPr>
          <p:cNvPr id="12" name="Rectangle 11">
            <a:extLst>
              <a:ext uri="{FF2B5EF4-FFF2-40B4-BE49-F238E27FC236}">
                <a16:creationId xmlns:a16="http://schemas.microsoft.com/office/drawing/2014/main" id="{8273C176-451E-46F4-9EE4-DBACF11ED737}"/>
              </a:ext>
            </a:extLst>
          </p:cNvPr>
          <p:cNvSpPr/>
          <p:nvPr userDrawn="1"/>
        </p:nvSpPr>
        <p:spPr>
          <a:xfrm>
            <a:off x="0" y="6683759"/>
            <a:ext cx="12192000" cy="228600"/>
          </a:xfrm>
          <a:prstGeom prst="rect">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13" name="Rectangle 12">
            <a:extLst>
              <a:ext uri="{FF2B5EF4-FFF2-40B4-BE49-F238E27FC236}">
                <a16:creationId xmlns:a16="http://schemas.microsoft.com/office/drawing/2014/main" id="{D7007F7B-7E7A-4C29-82B9-34ACD99E2AE1}"/>
              </a:ext>
            </a:extLst>
          </p:cNvPr>
          <p:cNvSpPr/>
          <p:nvPr userDrawn="1"/>
        </p:nvSpPr>
        <p:spPr>
          <a:xfrm>
            <a:off x="5" y="5999934"/>
            <a:ext cx="12191999" cy="683826"/>
          </a:xfrm>
          <a:prstGeom prst="rect">
            <a:avLst/>
          </a:prstGeom>
          <a:solidFill>
            <a:srgbClr val="EBF5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Tree>
    <p:extLst>
      <p:ext uri="{BB962C8B-B14F-4D97-AF65-F5344CB8AC3E}">
        <p14:creationId xmlns:p14="http://schemas.microsoft.com/office/powerpoint/2010/main" val="3352301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Title 1"/>
          <p:cNvSpPr>
            <a:spLocks noGrp="1"/>
          </p:cNvSpPr>
          <p:nvPr>
            <p:ph type="title"/>
          </p:nvPr>
        </p:nvSpPr>
        <p:spPr>
          <a:xfrm>
            <a:off x="623148" y="445197"/>
            <a:ext cx="10959253" cy="972441"/>
          </a:xfrm>
          <a:prstGeom prst="rect">
            <a:avLst/>
          </a:prstGeom>
        </p:spPr>
        <p:txBody>
          <a:bodyPr vert="horz">
            <a:normAutofit/>
          </a:bodyPr>
          <a:lstStyle>
            <a:lvl1pPr algn="l">
              <a:defRPr sz="3600" b="1">
                <a:solidFill>
                  <a:srgbClr val="595959"/>
                </a:solidFill>
                <a:latin typeface="Univers Condensed" panose="020B0506020202050204" pitchFamily="34" charset="0"/>
              </a:defRPr>
            </a:lvl1pPr>
          </a:lstStyle>
          <a:p>
            <a:r>
              <a:rPr lang="en-US"/>
              <a:t>Click to edit Master title style</a:t>
            </a:r>
            <a:endParaRPr lang="en-US" dirty="0"/>
          </a:p>
        </p:txBody>
      </p:sp>
      <p:sp>
        <p:nvSpPr>
          <p:cNvPr id="5" name="Text Placeholder 3"/>
          <p:cNvSpPr>
            <a:spLocks noGrp="1"/>
          </p:cNvSpPr>
          <p:nvPr>
            <p:ph type="body" sz="quarter" idx="10"/>
          </p:nvPr>
        </p:nvSpPr>
        <p:spPr>
          <a:xfrm>
            <a:off x="623148" y="1767844"/>
            <a:ext cx="10959253" cy="4176851"/>
          </a:xfrm>
          <a:prstGeom prst="rect">
            <a:avLst/>
          </a:prstGeom>
        </p:spPr>
        <p:txBody>
          <a:bodyPr vert="horz"/>
          <a:lstStyle>
            <a:lvl1pPr>
              <a:buClr>
                <a:srgbClr val="1B7380"/>
              </a:buClr>
              <a:buSzPct val="100000"/>
              <a:buFont typeface="Arial"/>
              <a:buChar char="•"/>
              <a:defRPr sz="2800" b="0" spc="0">
                <a:solidFill>
                  <a:srgbClr val="535352"/>
                </a:solidFill>
                <a:latin typeface="Calibri"/>
                <a:cs typeface="Calibri"/>
              </a:defRPr>
            </a:lvl1pPr>
            <a:lvl2pPr>
              <a:defRPr>
                <a:solidFill>
                  <a:srgbClr val="535352"/>
                </a:solidFill>
                <a:latin typeface="Calibri"/>
                <a:cs typeface="Calibri"/>
              </a:defRPr>
            </a:lvl2pPr>
            <a:lvl3pPr marL="1143000" indent="-228600">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
        <p:nvSpPr>
          <p:cNvPr id="6" name="Rectangle 5">
            <a:extLst>
              <a:ext uri="{FF2B5EF4-FFF2-40B4-BE49-F238E27FC236}">
                <a16:creationId xmlns:a16="http://schemas.microsoft.com/office/drawing/2014/main" id="{0C37D9B7-81A1-46CC-84E0-21AFC46B9307}"/>
              </a:ext>
            </a:extLst>
          </p:cNvPr>
          <p:cNvSpPr/>
          <p:nvPr userDrawn="1"/>
        </p:nvSpPr>
        <p:spPr>
          <a:xfrm>
            <a:off x="0" y="6683759"/>
            <a:ext cx="12192000" cy="228600"/>
          </a:xfrm>
          <a:prstGeom prst="rect">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Tree>
    <p:extLst>
      <p:ext uri="{BB962C8B-B14F-4D97-AF65-F5344CB8AC3E}">
        <p14:creationId xmlns:p14="http://schemas.microsoft.com/office/powerpoint/2010/main" val="1745529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p:cNvSpPr>
            <a:spLocks noGrp="1"/>
          </p:cNvSpPr>
          <p:nvPr>
            <p:ph type="title"/>
          </p:nvPr>
        </p:nvSpPr>
        <p:spPr>
          <a:xfrm>
            <a:off x="623148" y="445197"/>
            <a:ext cx="10959253" cy="972441"/>
          </a:xfrm>
          <a:prstGeom prst="rect">
            <a:avLst/>
          </a:prstGeom>
        </p:spPr>
        <p:txBody>
          <a:bodyPr vert="horz">
            <a:normAutofit/>
          </a:bodyPr>
          <a:lstStyle>
            <a:lvl1pPr algn="l">
              <a:defRPr sz="3600" b="1">
                <a:solidFill>
                  <a:srgbClr val="595959"/>
                </a:solidFill>
                <a:latin typeface="Univers Condensed" panose="020B0506020202050204" pitchFamily="34" charset="0"/>
              </a:defRPr>
            </a:lvl1pPr>
          </a:lstStyle>
          <a:p>
            <a:r>
              <a:rPr lang="en-US"/>
              <a:t>Click to edit Master title style</a:t>
            </a:r>
          </a:p>
        </p:txBody>
      </p:sp>
      <p:sp>
        <p:nvSpPr>
          <p:cNvPr id="5" name="Text Placeholder 3"/>
          <p:cNvSpPr>
            <a:spLocks noGrp="1"/>
          </p:cNvSpPr>
          <p:nvPr>
            <p:ph type="body" sz="quarter" idx="10"/>
          </p:nvPr>
        </p:nvSpPr>
        <p:spPr>
          <a:xfrm>
            <a:off x="623148" y="1767844"/>
            <a:ext cx="10959253" cy="4176851"/>
          </a:xfrm>
          <a:prstGeom prst="rect">
            <a:avLst/>
          </a:prstGeom>
        </p:spPr>
        <p:txBody>
          <a:bodyPr vert="horz"/>
          <a:lstStyle>
            <a:lvl1pPr>
              <a:buClr>
                <a:srgbClr val="1B7380"/>
              </a:buClr>
              <a:buSzPct val="100000"/>
              <a:buFont typeface="Arial"/>
              <a:buChar char="•"/>
              <a:defRPr sz="2800" b="0" spc="0">
                <a:solidFill>
                  <a:srgbClr val="535352"/>
                </a:solidFill>
                <a:latin typeface="Calibri"/>
                <a:cs typeface="Calibri"/>
              </a:defRPr>
            </a:lvl1pPr>
            <a:lvl2pPr>
              <a:defRPr>
                <a:solidFill>
                  <a:srgbClr val="535352"/>
                </a:solidFill>
                <a:latin typeface="Calibri"/>
                <a:cs typeface="Calibri"/>
              </a:defRPr>
            </a:lvl2pPr>
            <a:lvl3pPr marL="1143000" indent="-228600">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
        <p:nvSpPr>
          <p:cNvPr id="6" name="Rectangle 5">
            <a:extLst>
              <a:ext uri="{FF2B5EF4-FFF2-40B4-BE49-F238E27FC236}">
                <a16:creationId xmlns:a16="http://schemas.microsoft.com/office/drawing/2014/main" id="{0C37D9B7-81A1-46CC-84E0-21AFC46B9307}"/>
              </a:ext>
            </a:extLst>
          </p:cNvPr>
          <p:cNvSpPr/>
          <p:nvPr userDrawn="1"/>
        </p:nvSpPr>
        <p:spPr>
          <a:xfrm>
            <a:off x="0" y="6683759"/>
            <a:ext cx="12192000" cy="228600"/>
          </a:xfrm>
          <a:prstGeom prst="rect">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Tree>
    <p:extLst>
      <p:ext uri="{BB962C8B-B14F-4D97-AF65-F5344CB8AC3E}">
        <p14:creationId xmlns:p14="http://schemas.microsoft.com/office/powerpoint/2010/main" val="236763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Fac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9D886C8-F6F3-4E6C-9927-AF68E50A8D68}"/>
              </a:ext>
            </a:extLst>
          </p:cNvPr>
          <p:cNvSpPr txBox="1">
            <a:spLocks/>
          </p:cNvSpPr>
          <p:nvPr userDrawn="1"/>
        </p:nvSpPr>
        <p:spPr>
          <a:xfrm>
            <a:off x="4894877" y="202297"/>
            <a:ext cx="4418203" cy="103905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4400" b="1" dirty="0">
                <a:solidFill>
                  <a:schemeClr val="bg1">
                    <a:lumMod val="85000"/>
                  </a:schemeClr>
                </a:solidFill>
              </a:rPr>
              <a:t> </a:t>
            </a:r>
          </a:p>
        </p:txBody>
      </p:sp>
      <p:sp>
        <p:nvSpPr>
          <p:cNvPr id="11" name="Rectangle 10">
            <a:extLst>
              <a:ext uri="{FF2B5EF4-FFF2-40B4-BE49-F238E27FC236}">
                <a16:creationId xmlns:a16="http://schemas.microsoft.com/office/drawing/2014/main" id="{F6676A66-5999-4C27-8CAA-B1040B110BD4}"/>
              </a:ext>
            </a:extLst>
          </p:cNvPr>
          <p:cNvSpPr/>
          <p:nvPr userDrawn="1"/>
        </p:nvSpPr>
        <p:spPr>
          <a:xfrm>
            <a:off x="0" y="1286145"/>
            <a:ext cx="12192000" cy="45719"/>
          </a:xfrm>
          <a:prstGeom prst="rect">
            <a:avLst/>
          </a:prstGeom>
          <a:solidFill>
            <a:srgbClr val="AFBD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15" name="Rectangle 14">
            <a:extLst>
              <a:ext uri="{FF2B5EF4-FFF2-40B4-BE49-F238E27FC236}">
                <a16:creationId xmlns:a16="http://schemas.microsoft.com/office/drawing/2014/main" id="{B00E6D25-AA0E-4180-8ED6-DF996F2DF880}"/>
              </a:ext>
            </a:extLst>
          </p:cNvPr>
          <p:cNvSpPr/>
          <p:nvPr userDrawn="1"/>
        </p:nvSpPr>
        <p:spPr>
          <a:xfrm>
            <a:off x="-1" y="6488448"/>
            <a:ext cx="12192000" cy="369552"/>
          </a:xfrm>
          <a:prstGeom prst="rect">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20" name="Title 16">
            <a:extLst>
              <a:ext uri="{FF2B5EF4-FFF2-40B4-BE49-F238E27FC236}">
                <a16:creationId xmlns:a16="http://schemas.microsoft.com/office/drawing/2014/main" id="{A1AEF398-2ECF-4421-8964-337F256A928F}"/>
              </a:ext>
            </a:extLst>
          </p:cNvPr>
          <p:cNvSpPr>
            <a:spLocks noGrp="1"/>
          </p:cNvSpPr>
          <p:nvPr>
            <p:ph type="title" hasCustomPrompt="1"/>
          </p:nvPr>
        </p:nvSpPr>
        <p:spPr>
          <a:xfrm>
            <a:off x="609599" y="60805"/>
            <a:ext cx="10972800" cy="1143000"/>
          </a:xfrm>
        </p:spPr>
        <p:txBody>
          <a:bodyPr>
            <a:normAutofit/>
          </a:bodyPr>
          <a:lstStyle>
            <a:lvl1pPr>
              <a:defRPr sz="2800" b="1">
                <a:solidFill>
                  <a:srgbClr val="A6A6A6"/>
                </a:solidFill>
                <a:latin typeface="Univers Condensed" panose="020B0506020202050204" pitchFamily="34" charset="0"/>
              </a:defRPr>
            </a:lvl1pPr>
          </a:lstStyle>
          <a:p>
            <a:r>
              <a:rPr lang="en-US" dirty="0"/>
              <a:t>CLICK TO EDIT</a:t>
            </a:r>
          </a:p>
        </p:txBody>
      </p:sp>
      <p:cxnSp>
        <p:nvCxnSpPr>
          <p:cNvPr id="3" name="Straight Connector 2">
            <a:extLst>
              <a:ext uri="{FF2B5EF4-FFF2-40B4-BE49-F238E27FC236}">
                <a16:creationId xmlns:a16="http://schemas.microsoft.com/office/drawing/2014/main" id="{A393BB8D-709C-43DF-89CE-715E6483C832}"/>
              </a:ext>
            </a:extLst>
          </p:cNvPr>
          <p:cNvCxnSpPr/>
          <p:nvPr userDrawn="1"/>
        </p:nvCxnSpPr>
        <p:spPr>
          <a:xfrm>
            <a:off x="6270172" y="1933578"/>
            <a:ext cx="0" cy="4025463"/>
          </a:xfrm>
          <a:prstGeom prst="line">
            <a:avLst/>
          </a:prstGeom>
          <a:ln w="19050"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C196EB2C-EFB2-48F5-944B-A6CCA6810833}"/>
              </a:ext>
            </a:extLst>
          </p:cNvPr>
          <p:cNvSpPr>
            <a:spLocks noGrp="1"/>
          </p:cNvSpPr>
          <p:nvPr userDrawn="1">
            <p:ph type="body" sz="quarter" idx="10"/>
          </p:nvPr>
        </p:nvSpPr>
        <p:spPr>
          <a:xfrm>
            <a:off x="1578474" y="1933903"/>
            <a:ext cx="4409577" cy="4025572"/>
          </a:xfrm>
          <a:prstGeom prst="rect">
            <a:avLst/>
          </a:prstGeom>
        </p:spPr>
        <p:txBody>
          <a:bodyPr anchor="ctr"/>
          <a:lstStyle>
            <a:lvl1pPr marL="0" indent="0">
              <a:buNone/>
              <a:defRPr sz="2400">
                <a:solidFill>
                  <a:srgbClr val="3C4A5A"/>
                </a:solidFill>
                <a:latin typeface="Univers Condensed" panose="020B0604020202020204" pitchFamily="34" charset="0"/>
              </a:defRPr>
            </a:lvl1pPr>
            <a:lvl2pPr marL="457200" indent="0">
              <a:buNone/>
              <a:defRPr sz="2800">
                <a:latin typeface="Bahnschrift Condensed" panose="020B0502040204020203" pitchFamily="34" charset="0"/>
              </a:defRPr>
            </a:lvl2pPr>
            <a:lvl3pPr marL="914400" indent="0">
              <a:buNone/>
              <a:defRPr sz="2800">
                <a:latin typeface="Bahnschrift Condensed" panose="020B0502040204020203" pitchFamily="34" charset="0"/>
              </a:defRPr>
            </a:lvl3pPr>
            <a:lvl4pPr marL="1371600" indent="0">
              <a:buNone/>
              <a:defRPr sz="2800">
                <a:latin typeface="Bahnschrift Condensed" panose="020B0502040204020203" pitchFamily="34" charset="0"/>
              </a:defRPr>
            </a:lvl4pPr>
            <a:lvl5pPr marL="1828800" indent="0">
              <a:buNone/>
              <a:defRPr sz="2800">
                <a:latin typeface="Bahnschrift Condensed" panose="020B0502040204020203" pitchFamily="34" charset="0"/>
              </a:defRPr>
            </a:lvl5pPr>
          </a:lstStyle>
          <a:p>
            <a:pPr lvl="0"/>
            <a:r>
              <a:rPr lang="en-US"/>
              <a:t>Click to edit Master text styles</a:t>
            </a:r>
          </a:p>
        </p:txBody>
      </p:sp>
      <p:sp>
        <p:nvSpPr>
          <p:cNvPr id="6" name="Chart Placeholder 5">
            <a:extLst>
              <a:ext uri="{FF2B5EF4-FFF2-40B4-BE49-F238E27FC236}">
                <a16:creationId xmlns:a16="http://schemas.microsoft.com/office/drawing/2014/main" id="{6A106933-59BA-4166-A399-F47BBF8E8BCD}"/>
              </a:ext>
            </a:extLst>
          </p:cNvPr>
          <p:cNvSpPr>
            <a:spLocks noGrp="1"/>
          </p:cNvSpPr>
          <p:nvPr userDrawn="1">
            <p:ph type="chart" sz="quarter" idx="11"/>
          </p:nvPr>
        </p:nvSpPr>
        <p:spPr>
          <a:xfrm>
            <a:off x="6537243" y="1933575"/>
            <a:ext cx="5045151" cy="4025900"/>
          </a:xfrm>
          <a:prstGeom prst="rect">
            <a:avLst/>
          </a:prstGeom>
        </p:spPr>
        <p:txBody>
          <a:bodyPr/>
          <a:lstStyle>
            <a:lvl1pPr marL="0" indent="0">
              <a:buNone/>
              <a:defRPr/>
            </a:lvl1pPr>
          </a:lstStyle>
          <a:p>
            <a:r>
              <a:rPr lang="en-US"/>
              <a:t>Click icon to add chart</a:t>
            </a:r>
            <a:endParaRPr lang="en-US" dirty="0"/>
          </a:p>
        </p:txBody>
      </p:sp>
      <p:grpSp>
        <p:nvGrpSpPr>
          <p:cNvPr id="16" name="Group 15">
            <a:extLst>
              <a:ext uri="{FF2B5EF4-FFF2-40B4-BE49-F238E27FC236}">
                <a16:creationId xmlns:a16="http://schemas.microsoft.com/office/drawing/2014/main" id="{D154B4F7-3AE3-4D40-A49B-9C467CA60CB8}"/>
              </a:ext>
            </a:extLst>
          </p:cNvPr>
          <p:cNvGrpSpPr/>
          <p:nvPr userDrawn="1"/>
        </p:nvGrpSpPr>
        <p:grpSpPr>
          <a:xfrm>
            <a:off x="572082" y="3489109"/>
            <a:ext cx="914400" cy="914400"/>
            <a:chOff x="242923" y="2798370"/>
            <a:chExt cx="914400" cy="914400"/>
          </a:xfrm>
        </p:grpSpPr>
        <p:sp>
          <p:nvSpPr>
            <p:cNvPr id="17" name="Oval 16">
              <a:extLst>
                <a:ext uri="{FF2B5EF4-FFF2-40B4-BE49-F238E27FC236}">
                  <a16:creationId xmlns:a16="http://schemas.microsoft.com/office/drawing/2014/main" id="{8FB42A41-1B51-4416-BEA3-7F3220132C0A}"/>
                </a:ext>
              </a:extLst>
            </p:cNvPr>
            <p:cNvSpPr/>
            <p:nvPr/>
          </p:nvSpPr>
          <p:spPr>
            <a:xfrm>
              <a:off x="297398" y="2852845"/>
              <a:ext cx="805451" cy="805451"/>
            </a:xfrm>
            <a:prstGeom prst="ellipse">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pic>
          <p:nvPicPr>
            <p:cNvPr id="18" name="Picture 17">
              <a:extLst>
                <a:ext uri="{FF2B5EF4-FFF2-40B4-BE49-F238E27FC236}">
                  <a16:creationId xmlns:a16="http://schemas.microsoft.com/office/drawing/2014/main" id="{2FE03649-1772-4ED5-A178-15ACE9F66024}"/>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242923" y="2798370"/>
              <a:ext cx="914400" cy="914400"/>
            </a:xfrm>
            <a:prstGeom prst="rect">
              <a:avLst/>
            </a:prstGeom>
          </p:spPr>
        </p:pic>
      </p:grpSp>
    </p:spTree>
    <p:extLst>
      <p:ext uri="{BB962C8B-B14F-4D97-AF65-F5344CB8AC3E}">
        <p14:creationId xmlns:p14="http://schemas.microsoft.com/office/powerpoint/2010/main" val="330927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Fac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9D886C8-F6F3-4E6C-9927-AF68E50A8D68}"/>
              </a:ext>
            </a:extLst>
          </p:cNvPr>
          <p:cNvSpPr txBox="1">
            <a:spLocks/>
          </p:cNvSpPr>
          <p:nvPr userDrawn="1"/>
        </p:nvSpPr>
        <p:spPr>
          <a:xfrm>
            <a:off x="4894877" y="202297"/>
            <a:ext cx="4418203" cy="103905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r>
              <a:rPr lang="en-US" sz="4400" b="1" dirty="0">
                <a:solidFill>
                  <a:schemeClr val="bg1">
                    <a:lumMod val="85000"/>
                  </a:schemeClr>
                </a:solidFill>
              </a:rPr>
              <a:t> </a:t>
            </a:r>
          </a:p>
        </p:txBody>
      </p:sp>
      <p:sp>
        <p:nvSpPr>
          <p:cNvPr id="11" name="Rectangle 10">
            <a:extLst>
              <a:ext uri="{FF2B5EF4-FFF2-40B4-BE49-F238E27FC236}">
                <a16:creationId xmlns:a16="http://schemas.microsoft.com/office/drawing/2014/main" id="{F6676A66-5999-4C27-8CAA-B1040B110BD4}"/>
              </a:ext>
            </a:extLst>
          </p:cNvPr>
          <p:cNvSpPr/>
          <p:nvPr userDrawn="1"/>
        </p:nvSpPr>
        <p:spPr>
          <a:xfrm>
            <a:off x="0" y="1286145"/>
            <a:ext cx="12192000" cy="45719"/>
          </a:xfrm>
          <a:prstGeom prst="rect">
            <a:avLst/>
          </a:prstGeom>
          <a:solidFill>
            <a:srgbClr val="AFBD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15" name="Rectangle 14">
            <a:extLst>
              <a:ext uri="{FF2B5EF4-FFF2-40B4-BE49-F238E27FC236}">
                <a16:creationId xmlns:a16="http://schemas.microsoft.com/office/drawing/2014/main" id="{B00E6D25-AA0E-4180-8ED6-DF996F2DF880}"/>
              </a:ext>
            </a:extLst>
          </p:cNvPr>
          <p:cNvSpPr/>
          <p:nvPr userDrawn="1"/>
        </p:nvSpPr>
        <p:spPr>
          <a:xfrm>
            <a:off x="-1" y="6488448"/>
            <a:ext cx="12192000" cy="369552"/>
          </a:xfrm>
          <a:prstGeom prst="rect">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20" name="Title 16">
            <a:extLst>
              <a:ext uri="{FF2B5EF4-FFF2-40B4-BE49-F238E27FC236}">
                <a16:creationId xmlns:a16="http://schemas.microsoft.com/office/drawing/2014/main" id="{A1AEF398-2ECF-4421-8964-337F256A928F}"/>
              </a:ext>
            </a:extLst>
          </p:cNvPr>
          <p:cNvSpPr>
            <a:spLocks noGrp="1"/>
          </p:cNvSpPr>
          <p:nvPr>
            <p:ph type="title" hasCustomPrompt="1"/>
          </p:nvPr>
        </p:nvSpPr>
        <p:spPr>
          <a:xfrm>
            <a:off x="609599" y="60805"/>
            <a:ext cx="10972800" cy="1143000"/>
          </a:xfrm>
        </p:spPr>
        <p:txBody>
          <a:bodyPr>
            <a:normAutofit/>
          </a:bodyPr>
          <a:lstStyle>
            <a:lvl1pPr>
              <a:defRPr sz="2800" b="1">
                <a:solidFill>
                  <a:srgbClr val="A6A6A6"/>
                </a:solidFill>
                <a:latin typeface="Univers Condensed" panose="020B0506020202050204" pitchFamily="34" charset="0"/>
              </a:defRPr>
            </a:lvl1pPr>
          </a:lstStyle>
          <a:p>
            <a:r>
              <a:rPr lang="en-US" dirty="0"/>
              <a:t>CLICK TO EDIT</a:t>
            </a:r>
          </a:p>
        </p:txBody>
      </p:sp>
      <p:sp>
        <p:nvSpPr>
          <p:cNvPr id="16" name="Text Placeholder 3">
            <a:extLst>
              <a:ext uri="{FF2B5EF4-FFF2-40B4-BE49-F238E27FC236}">
                <a16:creationId xmlns:a16="http://schemas.microsoft.com/office/drawing/2014/main" id="{18CD2C19-E7B8-405D-98C3-E2D4FA6D6BD1}"/>
              </a:ext>
            </a:extLst>
          </p:cNvPr>
          <p:cNvSpPr>
            <a:spLocks noGrp="1"/>
          </p:cNvSpPr>
          <p:nvPr>
            <p:ph type="body" sz="quarter" idx="10"/>
          </p:nvPr>
        </p:nvSpPr>
        <p:spPr>
          <a:xfrm>
            <a:off x="1578475" y="1933903"/>
            <a:ext cx="3106732" cy="4025572"/>
          </a:xfrm>
          <a:prstGeom prst="rect">
            <a:avLst/>
          </a:prstGeom>
        </p:spPr>
        <p:txBody>
          <a:bodyPr anchor="ctr"/>
          <a:lstStyle>
            <a:lvl1pPr marL="0" indent="0">
              <a:buNone/>
              <a:defRPr sz="2400">
                <a:solidFill>
                  <a:srgbClr val="3C4A5A"/>
                </a:solidFill>
                <a:latin typeface="Univers Condensed" panose="020B0604020202020204" pitchFamily="34" charset="0"/>
              </a:defRPr>
            </a:lvl1pPr>
            <a:lvl2pPr marL="457200" indent="0">
              <a:buNone/>
              <a:defRPr sz="2800">
                <a:latin typeface="Bahnschrift Condensed" panose="020B0502040204020203" pitchFamily="34" charset="0"/>
              </a:defRPr>
            </a:lvl2pPr>
            <a:lvl3pPr marL="914400" indent="0">
              <a:buNone/>
              <a:defRPr sz="2800">
                <a:latin typeface="Bahnschrift Condensed" panose="020B0502040204020203" pitchFamily="34" charset="0"/>
              </a:defRPr>
            </a:lvl3pPr>
            <a:lvl4pPr marL="1371600" indent="0">
              <a:buNone/>
              <a:defRPr sz="2800">
                <a:latin typeface="Bahnschrift Condensed" panose="020B0502040204020203" pitchFamily="34" charset="0"/>
              </a:defRPr>
            </a:lvl4pPr>
            <a:lvl5pPr marL="1828800" indent="0">
              <a:buNone/>
              <a:defRPr sz="2800">
                <a:latin typeface="Bahnschrift Condensed" panose="020B0502040204020203" pitchFamily="34" charset="0"/>
              </a:defRPr>
            </a:lvl5pPr>
          </a:lstStyle>
          <a:p>
            <a:pPr lvl="0"/>
            <a:r>
              <a:rPr lang="en-US"/>
              <a:t>Click to edit Master text styles</a:t>
            </a:r>
          </a:p>
        </p:txBody>
      </p:sp>
      <p:grpSp>
        <p:nvGrpSpPr>
          <p:cNvPr id="22" name="Group 21">
            <a:extLst>
              <a:ext uri="{FF2B5EF4-FFF2-40B4-BE49-F238E27FC236}">
                <a16:creationId xmlns:a16="http://schemas.microsoft.com/office/drawing/2014/main" id="{08E945BB-ECB2-4819-B716-3AAD70B262C6}"/>
              </a:ext>
            </a:extLst>
          </p:cNvPr>
          <p:cNvGrpSpPr/>
          <p:nvPr userDrawn="1"/>
        </p:nvGrpSpPr>
        <p:grpSpPr>
          <a:xfrm>
            <a:off x="5006640" y="2210576"/>
            <a:ext cx="7064794" cy="3513658"/>
            <a:chOff x="4046417" y="2674881"/>
            <a:chExt cx="4976774" cy="2475186"/>
          </a:xfrm>
        </p:grpSpPr>
        <p:pic>
          <p:nvPicPr>
            <p:cNvPr id="27" name="Chart Placeholder 11" descr="Image result for iphone empty background">
              <a:extLst>
                <a:ext uri="{FF2B5EF4-FFF2-40B4-BE49-F238E27FC236}">
                  <a16:creationId xmlns:a16="http://schemas.microsoft.com/office/drawing/2014/main" id="{EA2CA585-C32C-422B-B71A-64B93C4FF37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tretch/>
          </p:blipFill>
          <p:spPr bwMode="auto">
            <a:xfrm rot="16200000">
              <a:off x="5297211" y="1424087"/>
              <a:ext cx="2475186" cy="49767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61FA4257-58A1-42FE-AFFF-9BB55C10661A}"/>
                </a:ext>
              </a:extLst>
            </p:cNvPr>
            <p:cNvSpPr/>
            <p:nvPr userDrawn="1"/>
          </p:nvSpPr>
          <p:spPr>
            <a:xfrm rot="16200000">
              <a:off x="5506682" y="2095237"/>
              <a:ext cx="2029968" cy="3566160"/>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grpSp>
      <p:sp>
        <p:nvSpPr>
          <p:cNvPr id="29" name="Picture Placeholder 2">
            <a:extLst>
              <a:ext uri="{FF2B5EF4-FFF2-40B4-BE49-F238E27FC236}">
                <a16:creationId xmlns:a16="http://schemas.microsoft.com/office/drawing/2014/main" id="{50E920A7-3ED0-43DC-BF7E-A98325167525}"/>
              </a:ext>
            </a:extLst>
          </p:cNvPr>
          <p:cNvSpPr>
            <a:spLocks noGrp="1"/>
          </p:cNvSpPr>
          <p:nvPr>
            <p:ph type="pic" sz="quarter" idx="14"/>
          </p:nvPr>
        </p:nvSpPr>
        <p:spPr>
          <a:xfrm rot="16200000">
            <a:off x="7079565" y="1387738"/>
            <a:ext cx="2881648" cy="5062354"/>
          </a:xfrm>
          <a:prstGeom prst="rect">
            <a:avLst/>
          </a:prstGeom>
        </p:spPr>
        <p:txBody>
          <a:bodyPr/>
          <a:lstStyle/>
          <a:p>
            <a:r>
              <a:rPr lang="en-US"/>
              <a:t>Click icon to add picture</a:t>
            </a:r>
            <a:endParaRPr lang="en-US" dirty="0"/>
          </a:p>
        </p:txBody>
      </p:sp>
      <p:cxnSp>
        <p:nvCxnSpPr>
          <p:cNvPr id="23" name="Straight Connector 22">
            <a:extLst>
              <a:ext uri="{FF2B5EF4-FFF2-40B4-BE49-F238E27FC236}">
                <a16:creationId xmlns:a16="http://schemas.microsoft.com/office/drawing/2014/main" id="{D74ACF9D-9EBF-442C-96F4-46549AF8E558}"/>
              </a:ext>
            </a:extLst>
          </p:cNvPr>
          <p:cNvCxnSpPr/>
          <p:nvPr userDrawn="1"/>
        </p:nvCxnSpPr>
        <p:spPr>
          <a:xfrm>
            <a:off x="4879171" y="1933578"/>
            <a:ext cx="0" cy="4025463"/>
          </a:xfrm>
          <a:prstGeom prst="line">
            <a:avLst/>
          </a:prstGeom>
          <a:ln w="19050"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3A1D696-5F81-489B-867E-41284ED28EE8}"/>
              </a:ext>
            </a:extLst>
          </p:cNvPr>
          <p:cNvGrpSpPr/>
          <p:nvPr userDrawn="1"/>
        </p:nvGrpSpPr>
        <p:grpSpPr>
          <a:xfrm>
            <a:off x="572082" y="3489109"/>
            <a:ext cx="914400" cy="914400"/>
            <a:chOff x="242923" y="2798370"/>
            <a:chExt cx="914400" cy="914400"/>
          </a:xfrm>
        </p:grpSpPr>
        <p:sp>
          <p:nvSpPr>
            <p:cNvPr id="25" name="Oval 24">
              <a:extLst>
                <a:ext uri="{FF2B5EF4-FFF2-40B4-BE49-F238E27FC236}">
                  <a16:creationId xmlns:a16="http://schemas.microsoft.com/office/drawing/2014/main" id="{8453CC3F-48F1-407F-9D17-370599BAD0BB}"/>
                </a:ext>
              </a:extLst>
            </p:cNvPr>
            <p:cNvSpPr/>
            <p:nvPr/>
          </p:nvSpPr>
          <p:spPr>
            <a:xfrm>
              <a:off x="297398" y="2852845"/>
              <a:ext cx="805451" cy="805451"/>
            </a:xfrm>
            <a:prstGeom prst="ellipse">
              <a:avLst/>
            </a:prstGeom>
            <a:solidFill>
              <a:srgbClr val="1B73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pic>
          <p:nvPicPr>
            <p:cNvPr id="26" name="Picture 25">
              <a:extLst>
                <a:ext uri="{FF2B5EF4-FFF2-40B4-BE49-F238E27FC236}">
                  <a16:creationId xmlns:a16="http://schemas.microsoft.com/office/drawing/2014/main" id="{B6273C60-2F96-4FED-BC2E-0BE602B79226}"/>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242923" y="2798370"/>
              <a:ext cx="914400" cy="914400"/>
            </a:xfrm>
            <a:prstGeom prst="rect">
              <a:avLst/>
            </a:prstGeom>
          </p:spPr>
        </p:pic>
      </p:grpSp>
    </p:spTree>
    <p:extLst>
      <p:ext uri="{BB962C8B-B14F-4D97-AF65-F5344CB8AC3E}">
        <p14:creationId xmlns:p14="http://schemas.microsoft.com/office/powerpoint/2010/main" val="338954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7345"/>
            <a:ext cx="109728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022252727"/>
      </p:ext>
    </p:extLst>
  </p:cSld>
  <p:clrMap bg1="lt1" tx1="dk1" bg2="lt2" tx2="dk2" accent1="accent1" accent2="accent2" accent3="accent3" accent4="accent4" accent5="accent5" accent6="accent6" hlink="hlink" folHlink="folHlink"/>
  <p:sldLayoutIdLst>
    <p:sldLayoutId id="2147483732" r:id="rId1"/>
    <p:sldLayoutId id="2147483744" r:id="rId2"/>
    <p:sldLayoutId id="2147483745" r:id="rId3"/>
    <p:sldLayoutId id="2147483734" r:id="rId4"/>
    <p:sldLayoutId id="2147483733" r:id="rId5"/>
    <p:sldLayoutId id="2147483737" r:id="rId6"/>
    <p:sldLayoutId id="2147483730" r:id="rId7"/>
    <p:sldLayoutId id="2147483748" r:id="rId8"/>
    <p:sldLayoutId id="2147483749" r:id="rId9"/>
    <p:sldLayoutId id="2147483750" r:id="rId10"/>
    <p:sldLayoutId id="2147483759" r:id="rId11"/>
    <p:sldLayoutId id="2147483742" r:id="rId12"/>
    <p:sldLayoutId id="2147483758"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www.twitter.com/LINKAGES" TargetMode="External"/><Relationship Id="rId7" Type="http://schemas.openxmlformats.org/officeDocument/2006/relationships/hyperlink" Target="http://us9.campaign-archive2.com/?u=92222f8f3ad2bfe9c770cf4b0&amp;id=50cfd8421b&amp;e=6baafd5fb3"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www.fhi360.org/sites/default/files/media/documents/linkages-newsletter-jan15.pdf" TargetMode="External"/><Relationship Id="rId5" Type="http://schemas.openxmlformats.org/officeDocument/2006/relationships/hyperlink" Target="http://fhi360.us9.list-manage.com/subscribe?u=92222f8f3ad2bfe9c770cf4b0&amp;id=8f29ac1fc3" TargetMode="External"/><Relationship Id="rId4" Type="http://schemas.openxmlformats.org/officeDocument/2006/relationships/hyperlink" Target="http://www.facebook.com/LINKAGES" TargetMode="Externa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E485-2484-46DF-BDE6-61770F923A55}"/>
              </a:ext>
            </a:extLst>
          </p:cNvPr>
          <p:cNvSpPr>
            <a:spLocks noGrp="1"/>
          </p:cNvSpPr>
          <p:nvPr>
            <p:ph type="title"/>
          </p:nvPr>
        </p:nvSpPr>
        <p:spPr/>
        <p:txBody>
          <a:bodyPr/>
          <a:lstStyle/>
          <a:p>
            <a:r>
              <a:rPr lang="en-US" sz="6600" dirty="0"/>
              <a:t>Online HIV Service Delivery</a:t>
            </a:r>
          </a:p>
        </p:txBody>
      </p:sp>
      <p:sp>
        <p:nvSpPr>
          <p:cNvPr id="4" name="Text Placeholder 3">
            <a:extLst>
              <a:ext uri="{FF2B5EF4-FFF2-40B4-BE49-F238E27FC236}">
                <a16:creationId xmlns:a16="http://schemas.microsoft.com/office/drawing/2014/main" id="{AD090DC7-4531-4F38-AD73-F9568CC83ABB}"/>
              </a:ext>
            </a:extLst>
          </p:cNvPr>
          <p:cNvSpPr>
            <a:spLocks noGrp="1"/>
          </p:cNvSpPr>
          <p:nvPr>
            <p:ph type="body" sz="quarter" idx="11"/>
          </p:nvPr>
        </p:nvSpPr>
        <p:spPr/>
        <p:txBody>
          <a:bodyPr/>
          <a:lstStyle/>
          <a:p>
            <a:r>
              <a:rPr lang="en-US" dirty="0"/>
              <a:t>Benjamin Eveslage, FHI 360/LINKAGES</a:t>
            </a:r>
          </a:p>
        </p:txBody>
      </p:sp>
      <p:pic>
        <p:nvPicPr>
          <p:cNvPr id="8" name="Chart Placeholder 5">
            <a:extLst>
              <a:ext uri="{FF2B5EF4-FFF2-40B4-BE49-F238E27FC236}">
                <a16:creationId xmlns:a16="http://schemas.microsoft.com/office/drawing/2014/main" id="{B477C371-6B2F-47CF-B2A9-D87CACC6FFD4}"/>
              </a:ext>
            </a:extLst>
          </p:cNvPr>
          <p:cNvPicPr>
            <a:picLocks noChangeAspect="1"/>
          </p:cNvPicPr>
          <p:nvPr/>
        </p:nvPicPr>
        <p:blipFill>
          <a:blip r:embed="rId3"/>
          <a:srcRect t="6446" b="6446"/>
          <a:stretch>
            <a:fillRect/>
          </a:stretch>
        </p:blipFill>
        <p:spPr>
          <a:xfrm>
            <a:off x="1168400" y="2773363"/>
            <a:ext cx="1828800" cy="1828800"/>
          </a:xfrm>
          <a:prstGeom prst="ellipse">
            <a:avLst/>
          </a:prstGeom>
          <a:ln w="57150">
            <a:solidFill>
              <a:srgbClr val="1B7380"/>
            </a:solidFill>
          </a:ln>
          <a:effectLst/>
        </p:spPr>
      </p:pic>
    </p:spTree>
    <p:extLst>
      <p:ext uri="{BB962C8B-B14F-4D97-AF65-F5344CB8AC3E}">
        <p14:creationId xmlns:p14="http://schemas.microsoft.com/office/powerpoint/2010/main" val="691437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18EC-F431-4098-9223-AAD27C388741}"/>
              </a:ext>
            </a:extLst>
          </p:cNvPr>
          <p:cNvSpPr>
            <a:spLocks noGrp="1"/>
          </p:cNvSpPr>
          <p:nvPr>
            <p:ph type="title"/>
          </p:nvPr>
        </p:nvSpPr>
        <p:spPr/>
        <p:txBody>
          <a:bodyPr/>
          <a:lstStyle/>
          <a:p>
            <a:r>
              <a:rPr lang="en-US" dirty="0"/>
              <a:t>To help us dive into the topic…</a:t>
            </a:r>
          </a:p>
        </p:txBody>
      </p:sp>
      <p:sp>
        <p:nvSpPr>
          <p:cNvPr id="19" name="Text Placeholder 18">
            <a:extLst>
              <a:ext uri="{FF2B5EF4-FFF2-40B4-BE49-F238E27FC236}">
                <a16:creationId xmlns:a16="http://schemas.microsoft.com/office/drawing/2014/main" id="{0E1B349F-53B5-4330-A6DA-7CC90BCF9845}"/>
              </a:ext>
            </a:extLst>
          </p:cNvPr>
          <p:cNvSpPr>
            <a:spLocks noGrp="1"/>
          </p:cNvSpPr>
          <p:nvPr>
            <p:ph type="body" sz="quarter" idx="17"/>
          </p:nvPr>
        </p:nvSpPr>
        <p:spPr/>
        <p:txBody>
          <a:bodyPr/>
          <a:lstStyle/>
          <a:p>
            <a:r>
              <a:rPr lang="en-US" b="1" dirty="0"/>
              <a:t>Abrahim Simmonds</a:t>
            </a:r>
          </a:p>
          <a:p>
            <a:r>
              <a:rPr lang="en-US" dirty="0"/>
              <a:t>Technical Officer, LINKAGES </a:t>
            </a:r>
          </a:p>
          <a:p>
            <a:r>
              <a:rPr lang="en-US" dirty="0"/>
              <a:t>(Kingston, Jamaica)</a:t>
            </a:r>
          </a:p>
        </p:txBody>
      </p:sp>
      <p:sp>
        <p:nvSpPr>
          <p:cNvPr id="20" name="Text Placeholder 19">
            <a:extLst>
              <a:ext uri="{FF2B5EF4-FFF2-40B4-BE49-F238E27FC236}">
                <a16:creationId xmlns:a16="http://schemas.microsoft.com/office/drawing/2014/main" id="{B57A8FF6-DF66-4F91-A4ED-3304B1F284F5}"/>
              </a:ext>
            </a:extLst>
          </p:cNvPr>
          <p:cNvSpPr>
            <a:spLocks noGrp="1"/>
          </p:cNvSpPr>
          <p:nvPr>
            <p:ph type="body" sz="quarter" idx="18"/>
          </p:nvPr>
        </p:nvSpPr>
        <p:spPr/>
        <p:txBody>
          <a:bodyPr/>
          <a:lstStyle/>
          <a:p>
            <a:r>
              <a:rPr lang="en-US" b="1" dirty="0"/>
              <a:t>Denis Nzioka</a:t>
            </a:r>
          </a:p>
          <a:p>
            <a:r>
              <a:rPr lang="en-US" dirty="0"/>
              <a:t>Kenyan LGBTQ and sex work activist</a:t>
            </a:r>
          </a:p>
          <a:p>
            <a:r>
              <a:rPr lang="en-US" dirty="0"/>
              <a:t>(Nairobi, Kenya)</a:t>
            </a:r>
          </a:p>
        </p:txBody>
      </p:sp>
      <p:sp>
        <p:nvSpPr>
          <p:cNvPr id="21" name="Text Placeholder 20">
            <a:extLst>
              <a:ext uri="{FF2B5EF4-FFF2-40B4-BE49-F238E27FC236}">
                <a16:creationId xmlns:a16="http://schemas.microsoft.com/office/drawing/2014/main" id="{8E38FA33-C8D7-43B2-A6A1-3E4D79FB1251}"/>
              </a:ext>
            </a:extLst>
          </p:cNvPr>
          <p:cNvSpPr>
            <a:spLocks noGrp="1"/>
          </p:cNvSpPr>
          <p:nvPr>
            <p:ph type="body" sz="quarter" idx="19"/>
          </p:nvPr>
        </p:nvSpPr>
        <p:spPr/>
        <p:txBody>
          <a:bodyPr/>
          <a:lstStyle/>
          <a:p>
            <a:r>
              <a:rPr lang="en-US" b="1" dirty="0"/>
              <a:t>Inad Rendon</a:t>
            </a:r>
          </a:p>
          <a:p>
            <a:r>
              <a:rPr lang="en-US" dirty="0" err="1"/>
              <a:t>Programmes</a:t>
            </a:r>
            <a:r>
              <a:rPr lang="en-US" dirty="0"/>
              <a:t> Manager,  APCOM (Bangkok, Thailand)</a:t>
            </a:r>
          </a:p>
        </p:txBody>
      </p:sp>
      <p:sp>
        <p:nvSpPr>
          <p:cNvPr id="22" name="Text Placeholder 21">
            <a:extLst>
              <a:ext uri="{FF2B5EF4-FFF2-40B4-BE49-F238E27FC236}">
                <a16:creationId xmlns:a16="http://schemas.microsoft.com/office/drawing/2014/main" id="{1609D12E-B379-4C73-A5E3-F963EC8CB8B2}"/>
              </a:ext>
            </a:extLst>
          </p:cNvPr>
          <p:cNvSpPr>
            <a:spLocks noGrp="1"/>
          </p:cNvSpPr>
          <p:nvPr>
            <p:ph type="body" sz="quarter" idx="20"/>
          </p:nvPr>
        </p:nvSpPr>
        <p:spPr/>
        <p:txBody>
          <a:bodyPr/>
          <a:lstStyle/>
          <a:p>
            <a:r>
              <a:rPr lang="en-US" b="1" dirty="0"/>
              <a:t>Alex Garner</a:t>
            </a:r>
          </a:p>
          <a:p>
            <a:r>
              <a:rPr lang="en-US" dirty="0"/>
              <a:t>Senior Health Innovation Strategist, Hornet (San Francisco, USA)</a:t>
            </a:r>
          </a:p>
        </p:txBody>
      </p:sp>
      <p:pic>
        <p:nvPicPr>
          <p:cNvPr id="17" name="Picture Placeholder 5" descr="A black and white photo of a person&#10;&#10;Description automatically generated">
            <a:extLst>
              <a:ext uri="{FF2B5EF4-FFF2-40B4-BE49-F238E27FC236}">
                <a16:creationId xmlns:a16="http://schemas.microsoft.com/office/drawing/2014/main" id="{F83616D4-0316-46AF-AC01-5285D64EF35B}"/>
              </a:ext>
            </a:extLst>
          </p:cNvPr>
          <p:cNvPicPr>
            <a:picLocks noGrp="1" noChangeAspect="1"/>
          </p:cNvPicPr>
          <p:nvPr>
            <p:ph type="pic" sz="quarter" idx="21"/>
          </p:nvPr>
        </p:nvPicPr>
        <p:blipFill>
          <a:blip r:embed="rId3"/>
          <a:srcRect l="14604" r="14604"/>
          <a:stretch>
            <a:fillRect/>
          </a:stretch>
        </p:blipFill>
        <p:spPr bwMode="auto">
          <a:xfrm>
            <a:off x="3808413" y="2127250"/>
            <a:ext cx="1635125" cy="28892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Placeholder 30" descr="A person standing on a tennis court holding a racquet&#10;&#10;Description automatically generated">
            <a:extLst>
              <a:ext uri="{FF2B5EF4-FFF2-40B4-BE49-F238E27FC236}">
                <a16:creationId xmlns:a16="http://schemas.microsoft.com/office/drawing/2014/main" id="{BDB429A1-5A4F-425B-8D15-346DCD588E60}"/>
              </a:ext>
            </a:extLst>
          </p:cNvPr>
          <p:cNvPicPr>
            <a:picLocks noGrp="1" noChangeAspect="1"/>
          </p:cNvPicPr>
          <p:nvPr>
            <p:ph type="pic" sz="quarter" idx="16"/>
          </p:nvPr>
        </p:nvPicPr>
        <p:blipFill>
          <a:blip r:embed="rId4"/>
          <a:srcRect l="21703" r="21703"/>
          <a:stretch>
            <a:fillRect/>
          </a:stretch>
        </p:blipFill>
        <p:spPr/>
      </p:pic>
      <p:pic>
        <p:nvPicPr>
          <p:cNvPr id="6" name="Picture Placeholder 5" descr="A person sitting in a chair&#10;&#10;Description automatically generated">
            <a:extLst>
              <a:ext uri="{FF2B5EF4-FFF2-40B4-BE49-F238E27FC236}">
                <a16:creationId xmlns:a16="http://schemas.microsoft.com/office/drawing/2014/main" id="{11913BA1-02BB-4908-8A4D-34EE8450EBEB}"/>
              </a:ext>
            </a:extLst>
          </p:cNvPr>
          <p:cNvPicPr>
            <a:picLocks noGrp="1" noChangeAspect="1"/>
          </p:cNvPicPr>
          <p:nvPr>
            <p:ph type="pic" sz="quarter" idx="23"/>
          </p:nvPr>
        </p:nvPicPr>
        <p:blipFill>
          <a:blip r:embed="rId5"/>
          <a:srcRect l="7589" r="7589"/>
          <a:stretch>
            <a:fillRect/>
          </a:stretch>
        </p:blipFill>
        <p:spPr/>
      </p:pic>
      <p:pic>
        <p:nvPicPr>
          <p:cNvPr id="7" name="Picture Placeholder 6" descr="A person in a red shirt&#10;&#10;Description automatically generated">
            <a:extLst>
              <a:ext uri="{FF2B5EF4-FFF2-40B4-BE49-F238E27FC236}">
                <a16:creationId xmlns:a16="http://schemas.microsoft.com/office/drawing/2014/main" id="{FC0EDB90-9A96-44D1-8F6D-F57BABD7E5B1}"/>
              </a:ext>
            </a:extLst>
          </p:cNvPr>
          <p:cNvPicPr>
            <a:picLocks noGrp="1" noChangeAspect="1"/>
          </p:cNvPicPr>
          <p:nvPr>
            <p:ph type="pic" sz="quarter" idx="22"/>
          </p:nvPr>
        </p:nvPicPr>
        <p:blipFill>
          <a:blip r:embed="rId6"/>
          <a:srcRect l="7555" r="7555"/>
          <a:stretch>
            <a:fillRect/>
          </a:stretch>
        </p:blipFill>
        <p:spPr/>
      </p:pic>
    </p:spTree>
    <p:extLst>
      <p:ext uri="{BB962C8B-B14F-4D97-AF65-F5344CB8AC3E}">
        <p14:creationId xmlns:p14="http://schemas.microsoft.com/office/powerpoint/2010/main" val="3079350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A3D57A-2509-41B4-B989-6A67E1F90EFF}"/>
              </a:ext>
            </a:extLst>
          </p:cNvPr>
          <p:cNvSpPr>
            <a:spLocks noGrp="1"/>
          </p:cNvSpPr>
          <p:nvPr>
            <p:ph type="title"/>
          </p:nvPr>
        </p:nvSpPr>
        <p:spPr/>
        <p:txBody>
          <a:bodyPr/>
          <a:lstStyle/>
          <a:p>
            <a:r>
              <a:rPr lang="en-US" dirty="0"/>
              <a:t>1. Scaling and standardizing community-based online HIV outreach in Jamaica</a:t>
            </a:r>
          </a:p>
        </p:txBody>
      </p:sp>
      <p:pic>
        <p:nvPicPr>
          <p:cNvPr id="5" name="Picture Placeholder 30" descr="A person standing on a tennis court holding a racquet&#10;&#10;Description automatically generated">
            <a:extLst>
              <a:ext uri="{FF2B5EF4-FFF2-40B4-BE49-F238E27FC236}">
                <a16:creationId xmlns:a16="http://schemas.microsoft.com/office/drawing/2014/main" id="{8F24A2BA-D0C9-4F1C-89BA-9B9F616E78E3}"/>
              </a:ext>
            </a:extLst>
          </p:cNvPr>
          <p:cNvPicPr>
            <a:picLocks noGrp="1" noChangeAspect="1"/>
          </p:cNvPicPr>
          <p:nvPr>
            <p:ph type="pic" sz="quarter" idx="16"/>
          </p:nvPr>
        </p:nvPicPr>
        <p:blipFill>
          <a:blip r:embed="rId3"/>
          <a:srcRect l="21712" r="21712"/>
          <a:stretch>
            <a:fillRect/>
          </a:stretch>
        </p:blipFill>
        <p:spPr>
          <a:prstGeom prst="rect">
            <a:avLst/>
          </a:prstGeom>
        </p:spPr>
      </p:pic>
      <p:grpSp>
        <p:nvGrpSpPr>
          <p:cNvPr id="14" name="Group 13">
            <a:extLst>
              <a:ext uri="{FF2B5EF4-FFF2-40B4-BE49-F238E27FC236}">
                <a16:creationId xmlns:a16="http://schemas.microsoft.com/office/drawing/2014/main" id="{74652452-908B-4280-9D8D-C5FB889F8DEB}"/>
              </a:ext>
            </a:extLst>
          </p:cNvPr>
          <p:cNvGrpSpPr>
            <a:grpSpLocks noChangeAspect="1"/>
          </p:cNvGrpSpPr>
          <p:nvPr/>
        </p:nvGrpSpPr>
        <p:grpSpPr>
          <a:xfrm>
            <a:off x="609599" y="1549416"/>
            <a:ext cx="5943600" cy="4728651"/>
            <a:chOff x="609599" y="1283409"/>
            <a:chExt cx="6500555" cy="5171757"/>
          </a:xfrm>
        </p:grpSpPr>
        <p:sp>
          <p:nvSpPr>
            <p:cNvPr id="8" name="Rectangle 7">
              <a:extLst>
                <a:ext uri="{FF2B5EF4-FFF2-40B4-BE49-F238E27FC236}">
                  <a16:creationId xmlns:a16="http://schemas.microsoft.com/office/drawing/2014/main" id="{F23116FB-6B21-45DF-B077-A658071BF54D}"/>
                </a:ext>
              </a:extLst>
            </p:cNvPr>
            <p:cNvSpPr/>
            <p:nvPr/>
          </p:nvSpPr>
          <p:spPr>
            <a:xfrm>
              <a:off x="609599" y="1407622"/>
              <a:ext cx="1878681" cy="4971929"/>
            </a:xfrm>
            <a:prstGeom prst="rect">
              <a:avLst/>
            </a:prstGeom>
            <a:solidFill>
              <a:srgbClr val="EBF5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9" name="Picture 8" descr="A screenshot of a social media post&#10;&#10;Description automatically generated">
              <a:extLst>
                <a:ext uri="{FF2B5EF4-FFF2-40B4-BE49-F238E27FC236}">
                  <a16:creationId xmlns:a16="http://schemas.microsoft.com/office/drawing/2014/main" id="{BD489B6A-7CA1-4A22-B747-8E2DB24555A5}"/>
                </a:ext>
              </a:extLst>
            </p:cNvPr>
            <p:cNvPicPr>
              <a:picLocks noChangeAspect="1"/>
            </p:cNvPicPr>
            <p:nvPr/>
          </p:nvPicPr>
          <p:blipFill rotWithShape="1">
            <a:blip r:embed="rId4"/>
            <a:srcRect l="29385" t="11551" r="19990" b="4653"/>
            <a:stretch/>
          </p:blipFill>
          <p:spPr>
            <a:xfrm>
              <a:off x="2588029" y="1283409"/>
              <a:ext cx="4522125" cy="5096142"/>
            </a:xfrm>
            <a:prstGeom prst="rect">
              <a:avLst/>
            </a:prstGeom>
          </p:spPr>
        </p:pic>
        <p:sp>
          <p:nvSpPr>
            <p:cNvPr id="10" name="Rectangle 9">
              <a:extLst>
                <a:ext uri="{FF2B5EF4-FFF2-40B4-BE49-F238E27FC236}">
                  <a16:creationId xmlns:a16="http://schemas.microsoft.com/office/drawing/2014/main" id="{6D56B2EC-95D9-4318-9381-6A641F6E1D8C}"/>
                </a:ext>
              </a:extLst>
            </p:cNvPr>
            <p:cNvSpPr/>
            <p:nvPr/>
          </p:nvSpPr>
          <p:spPr>
            <a:xfrm>
              <a:off x="2488280" y="1292535"/>
              <a:ext cx="1739811" cy="5162631"/>
            </a:xfrm>
            <a:prstGeom prst="rect">
              <a:avLst/>
            </a:prstGeom>
            <a:noFill/>
            <a:ln w="76200">
              <a:solidFill>
                <a:srgbClr val="F475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DA829C40-6261-412C-8660-A7E9A8EDCF4A}"/>
                </a:ext>
              </a:extLst>
            </p:cNvPr>
            <p:cNvSpPr txBox="1"/>
            <p:nvPr/>
          </p:nvSpPr>
          <p:spPr>
            <a:xfrm>
              <a:off x="798023" y="1447473"/>
              <a:ext cx="1867593" cy="923330"/>
            </a:xfrm>
            <a:prstGeom prst="rect">
              <a:avLst/>
            </a:prstGeom>
            <a:noFill/>
          </p:spPr>
          <p:txBody>
            <a:bodyPr wrap="square" rtlCol="0">
              <a:spAutoFit/>
            </a:bodyPr>
            <a:lstStyle/>
            <a:p>
              <a:r>
                <a:rPr lang="en-US" dirty="0">
                  <a:solidFill>
                    <a:srgbClr val="1B7380"/>
                  </a:solidFill>
                  <a:latin typeface="Univers Condensed" panose="020B0506020202050204" pitchFamily="34" charset="0"/>
                </a:rPr>
                <a:t>ONLINE OUTREACH APPROACHES</a:t>
              </a:r>
            </a:p>
          </p:txBody>
        </p:sp>
        <p:sp>
          <p:nvSpPr>
            <p:cNvPr id="12" name="TextBox 11">
              <a:extLst>
                <a:ext uri="{FF2B5EF4-FFF2-40B4-BE49-F238E27FC236}">
                  <a16:creationId xmlns:a16="http://schemas.microsoft.com/office/drawing/2014/main" id="{466DA91B-17F7-483F-BE64-1BE6515BD4C5}"/>
                </a:ext>
              </a:extLst>
            </p:cNvPr>
            <p:cNvSpPr txBox="1"/>
            <p:nvPr/>
          </p:nvSpPr>
          <p:spPr>
            <a:xfrm>
              <a:off x="798023" y="3424793"/>
              <a:ext cx="1867593" cy="646331"/>
            </a:xfrm>
            <a:prstGeom prst="rect">
              <a:avLst/>
            </a:prstGeom>
            <a:noFill/>
          </p:spPr>
          <p:txBody>
            <a:bodyPr wrap="square" rtlCol="0">
              <a:spAutoFit/>
            </a:bodyPr>
            <a:lstStyle/>
            <a:p>
              <a:r>
                <a:rPr lang="en-US" dirty="0">
                  <a:solidFill>
                    <a:srgbClr val="1B7380"/>
                  </a:solidFill>
                  <a:latin typeface="Univers Condensed" panose="020B0506020202050204" pitchFamily="34" charset="0"/>
                </a:rPr>
                <a:t>LINKAGE</a:t>
              </a:r>
            </a:p>
            <a:p>
              <a:r>
                <a:rPr lang="en-US" dirty="0">
                  <a:solidFill>
                    <a:srgbClr val="1B7380"/>
                  </a:solidFill>
                  <a:latin typeface="Univers Condensed" panose="020B0506020202050204" pitchFamily="34" charset="0"/>
                </a:rPr>
                <a:t>MODALITIES</a:t>
              </a:r>
            </a:p>
          </p:txBody>
        </p:sp>
        <p:sp>
          <p:nvSpPr>
            <p:cNvPr id="13" name="TextBox 12">
              <a:extLst>
                <a:ext uri="{FF2B5EF4-FFF2-40B4-BE49-F238E27FC236}">
                  <a16:creationId xmlns:a16="http://schemas.microsoft.com/office/drawing/2014/main" id="{7E8C411D-E9BE-45E0-9400-1864CE6990E7}"/>
                </a:ext>
              </a:extLst>
            </p:cNvPr>
            <p:cNvSpPr txBox="1"/>
            <p:nvPr/>
          </p:nvSpPr>
          <p:spPr>
            <a:xfrm>
              <a:off x="798023" y="5041985"/>
              <a:ext cx="1867593" cy="646331"/>
            </a:xfrm>
            <a:prstGeom prst="rect">
              <a:avLst/>
            </a:prstGeom>
            <a:noFill/>
          </p:spPr>
          <p:txBody>
            <a:bodyPr wrap="square" rtlCol="0">
              <a:spAutoFit/>
            </a:bodyPr>
            <a:lstStyle/>
            <a:p>
              <a:r>
                <a:rPr lang="en-US" dirty="0">
                  <a:solidFill>
                    <a:srgbClr val="1B7380"/>
                  </a:solidFill>
                  <a:latin typeface="Univers Condensed" panose="020B0506020202050204" pitchFamily="34" charset="0"/>
                </a:rPr>
                <a:t>SERVICES AND FACILITIES</a:t>
              </a:r>
            </a:p>
          </p:txBody>
        </p:sp>
      </p:grpSp>
    </p:spTree>
    <p:extLst>
      <p:ext uri="{BB962C8B-B14F-4D97-AF65-F5344CB8AC3E}">
        <p14:creationId xmlns:p14="http://schemas.microsoft.com/office/powerpoint/2010/main" val="2080825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A3D57A-2509-41B4-B989-6A67E1F90EFF}"/>
              </a:ext>
            </a:extLst>
          </p:cNvPr>
          <p:cNvSpPr>
            <a:spLocks noGrp="1"/>
          </p:cNvSpPr>
          <p:nvPr>
            <p:ph type="title"/>
          </p:nvPr>
        </p:nvSpPr>
        <p:spPr/>
        <p:txBody>
          <a:bodyPr/>
          <a:lstStyle/>
          <a:p>
            <a:r>
              <a:rPr lang="en-US" dirty="0"/>
              <a:t>2. Driving demand for HIV services through the </a:t>
            </a:r>
            <a:r>
              <a:rPr lang="en-US" dirty="0" err="1"/>
              <a:t>TextXXX</a:t>
            </a:r>
            <a:r>
              <a:rPr lang="en-US" dirty="0"/>
              <a:t> social media campaigns in Southeast Asia</a:t>
            </a:r>
          </a:p>
        </p:txBody>
      </p:sp>
      <p:grpSp>
        <p:nvGrpSpPr>
          <p:cNvPr id="14" name="Group 13">
            <a:extLst>
              <a:ext uri="{FF2B5EF4-FFF2-40B4-BE49-F238E27FC236}">
                <a16:creationId xmlns:a16="http://schemas.microsoft.com/office/drawing/2014/main" id="{74652452-908B-4280-9D8D-C5FB889F8DEB}"/>
              </a:ext>
            </a:extLst>
          </p:cNvPr>
          <p:cNvGrpSpPr>
            <a:grpSpLocks noChangeAspect="1"/>
          </p:cNvGrpSpPr>
          <p:nvPr/>
        </p:nvGrpSpPr>
        <p:grpSpPr>
          <a:xfrm>
            <a:off x="609599" y="1549416"/>
            <a:ext cx="5943600" cy="4659515"/>
            <a:chOff x="609599" y="1283409"/>
            <a:chExt cx="6500555" cy="5096142"/>
          </a:xfrm>
        </p:grpSpPr>
        <p:sp>
          <p:nvSpPr>
            <p:cNvPr id="8" name="Rectangle 7">
              <a:extLst>
                <a:ext uri="{FF2B5EF4-FFF2-40B4-BE49-F238E27FC236}">
                  <a16:creationId xmlns:a16="http://schemas.microsoft.com/office/drawing/2014/main" id="{F23116FB-6B21-45DF-B077-A658071BF54D}"/>
                </a:ext>
              </a:extLst>
            </p:cNvPr>
            <p:cNvSpPr/>
            <p:nvPr/>
          </p:nvSpPr>
          <p:spPr>
            <a:xfrm>
              <a:off x="609599" y="1407622"/>
              <a:ext cx="1878681" cy="4971929"/>
            </a:xfrm>
            <a:prstGeom prst="rect">
              <a:avLst/>
            </a:prstGeom>
            <a:solidFill>
              <a:srgbClr val="EBF5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9" name="Picture 8" descr="A screenshot of a social media post&#10;&#10;Description automatically generated">
              <a:extLst>
                <a:ext uri="{FF2B5EF4-FFF2-40B4-BE49-F238E27FC236}">
                  <a16:creationId xmlns:a16="http://schemas.microsoft.com/office/drawing/2014/main" id="{BD489B6A-7CA1-4A22-B747-8E2DB24555A5}"/>
                </a:ext>
              </a:extLst>
            </p:cNvPr>
            <p:cNvPicPr>
              <a:picLocks noChangeAspect="1"/>
            </p:cNvPicPr>
            <p:nvPr/>
          </p:nvPicPr>
          <p:blipFill rotWithShape="1">
            <a:blip r:embed="rId3"/>
            <a:srcRect l="29385" t="11551" r="19990" b="4653"/>
            <a:stretch/>
          </p:blipFill>
          <p:spPr>
            <a:xfrm>
              <a:off x="2588029" y="1283409"/>
              <a:ext cx="4522125" cy="5096142"/>
            </a:xfrm>
            <a:prstGeom prst="rect">
              <a:avLst/>
            </a:prstGeom>
          </p:spPr>
        </p:pic>
        <p:sp>
          <p:nvSpPr>
            <p:cNvPr id="11" name="TextBox 10">
              <a:extLst>
                <a:ext uri="{FF2B5EF4-FFF2-40B4-BE49-F238E27FC236}">
                  <a16:creationId xmlns:a16="http://schemas.microsoft.com/office/drawing/2014/main" id="{DA829C40-6261-412C-8660-A7E9A8EDCF4A}"/>
                </a:ext>
              </a:extLst>
            </p:cNvPr>
            <p:cNvSpPr txBox="1"/>
            <p:nvPr/>
          </p:nvSpPr>
          <p:spPr>
            <a:xfrm>
              <a:off x="798023" y="1447473"/>
              <a:ext cx="1867593" cy="923330"/>
            </a:xfrm>
            <a:prstGeom prst="rect">
              <a:avLst/>
            </a:prstGeom>
            <a:noFill/>
          </p:spPr>
          <p:txBody>
            <a:bodyPr wrap="square" rtlCol="0">
              <a:spAutoFit/>
            </a:bodyPr>
            <a:lstStyle/>
            <a:p>
              <a:r>
                <a:rPr lang="en-US" dirty="0">
                  <a:solidFill>
                    <a:srgbClr val="1B7380"/>
                  </a:solidFill>
                  <a:latin typeface="Univers Condensed" panose="020B0506020202050204" pitchFamily="34" charset="0"/>
                </a:rPr>
                <a:t>ONLINE OUTREACH APPROACHES</a:t>
              </a:r>
            </a:p>
          </p:txBody>
        </p:sp>
        <p:sp>
          <p:nvSpPr>
            <p:cNvPr id="12" name="TextBox 11">
              <a:extLst>
                <a:ext uri="{FF2B5EF4-FFF2-40B4-BE49-F238E27FC236}">
                  <a16:creationId xmlns:a16="http://schemas.microsoft.com/office/drawing/2014/main" id="{466DA91B-17F7-483F-BE64-1BE6515BD4C5}"/>
                </a:ext>
              </a:extLst>
            </p:cNvPr>
            <p:cNvSpPr txBox="1"/>
            <p:nvPr/>
          </p:nvSpPr>
          <p:spPr>
            <a:xfrm>
              <a:off x="798023" y="3424793"/>
              <a:ext cx="1867593" cy="646331"/>
            </a:xfrm>
            <a:prstGeom prst="rect">
              <a:avLst/>
            </a:prstGeom>
            <a:noFill/>
          </p:spPr>
          <p:txBody>
            <a:bodyPr wrap="square" rtlCol="0">
              <a:spAutoFit/>
            </a:bodyPr>
            <a:lstStyle/>
            <a:p>
              <a:r>
                <a:rPr lang="en-US" dirty="0">
                  <a:solidFill>
                    <a:srgbClr val="1B7380"/>
                  </a:solidFill>
                  <a:latin typeface="Univers Condensed" panose="020B0506020202050204" pitchFamily="34" charset="0"/>
                </a:rPr>
                <a:t>LINKAGE</a:t>
              </a:r>
            </a:p>
            <a:p>
              <a:r>
                <a:rPr lang="en-US" dirty="0">
                  <a:solidFill>
                    <a:srgbClr val="1B7380"/>
                  </a:solidFill>
                  <a:latin typeface="Univers Condensed" panose="020B0506020202050204" pitchFamily="34" charset="0"/>
                </a:rPr>
                <a:t>MODALITIES</a:t>
              </a:r>
            </a:p>
          </p:txBody>
        </p:sp>
        <p:sp>
          <p:nvSpPr>
            <p:cNvPr id="13" name="TextBox 12">
              <a:extLst>
                <a:ext uri="{FF2B5EF4-FFF2-40B4-BE49-F238E27FC236}">
                  <a16:creationId xmlns:a16="http://schemas.microsoft.com/office/drawing/2014/main" id="{7E8C411D-E9BE-45E0-9400-1864CE6990E7}"/>
                </a:ext>
              </a:extLst>
            </p:cNvPr>
            <p:cNvSpPr txBox="1"/>
            <p:nvPr/>
          </p:nvSpPr>
          <p:spPr>
            <a:xfrm>
              <a:off x="798023" y="5041985"/>
              <a:ext cx="1867593" cy="646331"/>
            </a:xfrm>
            <a:prstGeom prst="rect">
              <a:avLst/>
            </a:prstGeom>
            <a:noFill/>
          </p:spPr>
          <p:txBody>
            <a:bodyPr wrap="square" rtlCol="0">
              <a:spAutoFit/>
            </a:bodyPr>
            <a:lstStyle/>
            <a:p>
              <a:r>
                <a:rPr lang="en-US" dirty="0">
                  <a:solidFill>
                    <a:srgbClr val="1B7380"/>
                  </a:solidFill>
                  <a:latin typeface="Univers Condensed" panose="020B0506020202050204" pitchFamily="34" charset="0"/>
                </a:rPr>
                <a:t>SERVICES AND FACILITIES</a:t>
              </a:r>
            </a:p>
          </p:txBody>
        </p:sp>
      </p:grpSp>
      <p:sp>
        <p:nvSpPr>
          <p:cNvPr id="16" name="Rectangle 15">
            <a:extLst>
              <a:ext uri="{FF2B5EF4-FFF2-40B4-BE49-F238E27FC236}">
                <a16:creationId xmlns:a16="http://schemas.microsoft.com/office/drawing/2014/main" id="{2E248F38-5F87-49C0-A1AA-20B4E3D21BFF}"/>
              </a:ext>
            </a:extLst>
          </p:cNvPr>
          <p:cNvSpPr/>
          <p:nvPr/>
        </p:nvSpPr>
        <p:spPr>
          <a:xfrm>
            <a:off x="3818065" y="1553572"/>
            <a:ext cx="2782001" cy="1739480"/>
          </a:xfrm>
          <a:prstGeom prst="rect">
            <a:avLst/>
          </a:prstGeom>
          <a:noFill/>
          <a:ln w="76200">
            <a:solidFill>
              <a:srgbClr val="F475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9" name="Rectangle 18">
            <a:extLst>
              <a:ext uri="{FF2B5EF4-FFF2-40B4-BE49-F238E27FC236}">
                <a16:creationId xmlns:a16="http://schemas.microsoft.com/office/drawing/2014/main" id="{602C40F2-D6B5-41F3-933E-29B8FA13ABC6}"/>
              </a:ext>
            </a:extLst>
          </p:cNvPr>
          <p:cNvSpPr/>
          <p:nvPr/>
        </p:nvSpPr>
        <p:spPr>
          <a:xfrm>
            <a:off x="2418521" y="4730040"/>
            <a:ext cx="1399544" cy="1515327"/>
          </a:xfrm>
          <a:prstGeom prst="rect">
            <a:avLst/>
          </a:prstGeom>
          <a:solidFill>
            <a:schemeClr val="accent2">
              <a:alpha val="2509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0" name="Rectangle 19">
            <a:extLst>
              <a:ext uri="{FF2B5EF4-FFF2-40B4-BE49-F238E27FC236}">
                <a16:creationId xmlns:a16="http://schemas.microsoft.com/office/drawing/2014/main" id="{DDA6B78C-2E88-4CE2-82D7-F7330A5268E5}"/>
              </a:ext>
            </a:extLst>
          </p:cNvPr>
          <p:cNvSpPr/>
          <p:nvPr/>
        </p:nvSpPr>
        <p:spPr>
          <a:xfrm>
            <a:off x="5165215" y="3298472"/>
            <a:ext cx="1434852" cy="1495201"/>
          </a:xfrm>
          <a:prstGeom prst="rect">
            <a:avLst/>
          </a:prstGeom>
          <a:solidFill>
            <a:schemeClr val="accent2">
              <a:alpha val="2509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5" name="Picture Placeholder 4" descr="A person in a red shirt&#10;&#10;Description automatically generated">
            <a:extLst>
              <a:ext uri="{FF2B5EF4-FFF2-40B4-BE49-F238E27FC236}">
                <a16:creationId xmlns:a16="http://schemas.microsoft.com/office/drawing/2014/main" id="{E6003E04-4C09-4A87-A2B6-02F2B4DD04E6}"/>
              </a:ext>
            </a:extLst>
          </p:cNvPr>
          <p:cNvPicPr>
            <a:picLocks noGrp="1" noChangeAspect="1"/>
          </p:cNvPicPr>
          <p:nvPr>
            <p:ph type="pic" sz="quarter" idx="16"/>
          </p:nvPr>
        </p:nvPicPr>
        <p:blipFill>
          <a:blip r:embed="rId4"/>
          <a:srcRect l="7568" r="7568"/>
          <a:stretch>
            <a:fillRect/>
          </a:stretch>
        </p:blipFill>
        <p:spPr/>
      </p:pic>
    </p:spTree>
    <p:extLst>
      <p:ext uri="{BB962C8B-B14F-4D97-AF65-F5344CB8AC3E}">
        <p14:creationId xmlns:p14="http://schemas.microsoft.com/office/powerpoint/2010/main" val="3220278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A3D57A-2509-41B4-B989-6A67E1F90EFF}"/>
              </a:ext>
            </a:extLst>
          </p:cNvPr>
          <p:cNvSpPr>
            <a:spLocks noGrp="1"/>
          </p:cNvSpPr>
          <p:nvPr>
            <p:ph type="title"/>
          </p:nvPr>
        </p:nvSpPr>
        <p:spPr/>
        <p:txBody>
          <a:bodyPr/>
          <a:lstStyle/>
          <a:p>
            <a:r>
              <a:rPr lang="en-US" dirty="0"/>
              <a:t>3. HIV services a click away! Online booking in Kenya</a:t>
            </a:r>
          </a:p>
        </p:txBody>
      </p:sp>
      <p:grpSp>
        <p:nvGrpSpPr>
          <p:cNvPr id="14" name="Group 13">
            <a:extLst>
              <a:ext uri="{FF2B5EF4-FFF2-40B4-BE49-F238E27FC236}">
                <a16:creationId xmlns:a16="http://schemas.microsoft.com/office/drawing/2014/main" id="{74652452-908B-4280-9D8D-C5FB889F8DEB}"/>
              </a:ext>
            </a:extLst>
          </p:cNvPr>
          <p:cNvGrpSpPr>
            <a:grpSpLocks noChangeAspect="1"/>
          </p:cNvGrpSpPr>
          <p:nvPr/>
        </p:nvGrpSpPr>
        <p:grpSpPr>
          <a:xfrm>
            <a:off x="609599" y="1549416"/>
            <a:ext cx="5943600" cy="4659515"/>
            <a:chOff x="609599" y="1283409"/>
            <a:chExt cx="6500555" cy="5096142"/>
          </a:xfrm>
        </p:grpSpPr>
        <p:sp>
          <p:nvSpPr>
            <p:cNvPr id="8" name="Rectangle 7">
              <a:extLst>
                <a:ext uri="{FF2B5EF4-FFF2-40B4-BE49-F238E27FC236}">
                  <a16:creationId xmlns:a16="http://schemas.microsoft.com/office/drawing/2014/main" id="{F23116FB-6B21-45DF-B077-A658071BF54D}"/>
                </a:ext>
              </a:extLst>
            </p:cNvPr>
            <p:cNvSpPr/>
            <p:nvPr/>
          </p:nvSpPr>
          <p:spPr>
            <a:xfrm>
              <a:off x="609599" y="1407622"/>
              <a:ext cx="1878681" cy="4971929"/>
            </a:xfrm>
            <a:prstGeom prst="rect">
              <a:avLst/>
            </a:prstGeom>
            <a:solidFill>
              <a:srgbClr val="EBF5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9" name="Picture 8" descr="A screenshot of a social media post&#10;&#10;Description automatically generated">
              <a:extLst>
                <a:ext uri="{FF2B5EF4-FFF2-40B4-BE49-F238E27FC236}">
                  <a16:creationId xmlns:a16="http://schemas.microsoft.com/office/drawing/2014/main" id="{BD489B6A-7CA1-4A22-B747-8E2DB24555A5}"/>
                </a:ext>
              </a:extLst>
            </p:cNvPr>
            <p:cNvPicPr>
              <a:picLocks noChangeAspect="1"/>
            </p:cNvPicPr>
            <p:nvPr/>
          </p:nvPicPr>
          <p:blipFill rotWithShape="1">
            <a:blip r:embed="rId3"/>
            <a:srcRect l="29385" t="11551" r="19990" b="4653"/>
            <a:stretch/>
          </p:blipFill>
          <p:spPr>
            <a:xfrm>
              <a:off x="2588029" y="1283409"/>
              <a:ext cx="4522125" cy="5096142"/>
            </a:xfrm>
            <a:prstGeom prst="rect">
              <a:avLst/>
            </a:prstGeom>
          </p:spPr>
        </p:pic>
        <p:sp>
          <p:nvSpPr>
            <p:cNvPr id="11" name="TextBox 10">
              <a:extLst>
                <a:ext uri="{FF2B5EF4-FFF2-40B4-BE49-F238E27FC236}">
                  <a16:creationId xmlns:a16="http://schemas.microsoft.com/office/drawing/2014/main" id="{DA829C40-6261-412C-8660-A7E9A8EDCF4A}"/>
                </a:ext>
              </a:extLst>
            </p:cNvPr>
            <p:cNvSpPr txBox="1"/>
            <p:nvPr/>
          </p:nvSpPr>
          <p:spPr>
            <a:xfrm>
              <a:off x="798023" y="1447473"/>
              <a:ext cx="1867593" cy="923330"/>
            </a:xfrm>
            <a:prstGeom prst="rect">
              <a:avLst/>
            </a:prstGeom>
            <a:noFill/>
          </p:spPr>
          <p:txBody>
            <a:bodyPr wrap="square" rtlCol="0">
              <a:spAutoFit/>
            </a:bodyPr>
            <a:lstStyle/>
            <a:p>
              <a:r>
                <a:rPr lang="en-US" dirty="0">
                  <a:solidFill>
                    <a:srgbClr val="1B7380"/>
                  </a:solidFill>
                  <a:latin typeface="Univers Condensed" panose="020B0506020202050204" pitchFamily="34" charset="0"/>
                </a:rPr>
                <a:t>ONLINE OUTREACH APPROACHES</a:t>
              </a:r>
            </a:p>
          </p:txBody>
        </p:sp>
        <p:sp>
          <p:nvSpPr>
            <p:cNvPr id="12" name="TextBox 11">
              <a:extLst>
                <a:ext uri="{FF2B5EF4-FFF2-40B4-BE49-F238E27FC236}">
                  <a16:creationId xmlns:a16="http://schemas.microsoft.com/office/drawing/2014/main" id="{466DA91B-17F7-483F-BE64-1BE6515BD4C5}"/>
                </a:ext>
              </a:extLst>
            </p:cNvPr>
            <p:cNvSpPr txBox="1"/>
            <p:nvPr/>
          </p:nvSpPr>
          <p:spPr>
            <a:xfrm>
              <a:off x="798023" y="3424793"/>
              <a:ext cx="1867593" cy="646331"/>
            </a:xfrm>
            <a:prstGeom prst="rect">
              <a:avLst/>
            </a:prstGeom>
            <a:noFill/>
          </p:spPr>
          <p:txBody>
            <a:bodyPr wrap="square" rtlCol="0">
              <a:spAutoFit/>
            </a:bodyPr>
            <a:lstStyle/>
            <a:p>
              <a:r>
                <a:rPr lang="en-US" dirty="0">
                  <a:solidFill>
                    <a:srgbClr val="1B7380"/>
                  </a:solidFill>
                  <a:latin typeface="Univers Condensed" panose="020B0506020202050204" pitchFamily="34" charset="0"/>
                </a:rPr>
                <a:t>LINKAGE</a:t>
              </a:r>
            </a:p>
            <a:p>
              <a:r>
                <a:rPr lang="en-US" dirty="0">
                  <a:solidFill>
                    <a:srgbClr val="1B7380"/>
                  </a:solidFill>
                  <a:latin typeface="Univers Condensed" panose="020B0506020202050204" pitchFamily="34" charset="0"/>
                </a:rPr>
                <a:t>MODALITIES</a:t>
              </a:r>
            </a:p>
          </p:txBody>
        </p:sp>
        <p:sp>
          <p:nvSpPr>
            <p:cNvPr id="13" name="TextBox 12">
              <a:extLst>
                <a:ext uri="{FF2B5EF4-FFF2-40B4-BE49-F238E27FC236}">
                  <a16:creationId xmlns:a16="http://schemas.microsoft.com/office/drawing/2014/main" id="{7E8C411D-E9BE-45E0-9400-1864CE6990E7}"/>
                </a:ext>
              </a:extLst>
            </p:cNvPr>
            <p:cNvSpPr txBox="1"/>
            <p:nvPr/>
          </p:nvSpPr>
          <p:spPr>
            <a:xfrm>
              <a:off x="798023" y="5041985"/>
              <a:ext cx="1867593" cy="646331"/>
            </a:xfrm>
            <a:prstGeom prst="rect">
              <a:avLst/>
            </a:prstGeom>
            <a:noFill/>
          </p:spPr>
          <p:txBody>
            <a:bodyPr wrap="square" rtlCol="0">
              <a:spAutoFit/>
            </a:bodyPr>
            <a:lstStyle/>
            <a:p>
              <a:r>
                <a:rPr lang="en-US" dirty="0">
                  <a:solidFill>
                    <a:srgbClr val="1B7380"/>
                  </a:solidFill>
                  <a:latin typeface="Univers Condensed" panose="020B0506020202050204" pitchFamily="34" charset="0"/>
                </a:rPr>
                <a:t>SERVICES AND FACILITIES</a:t>
              </a:r>
            </a:p>
          </p:txBody>
        </p:sp>
      </p:grpSp>
      <p:pic>
        <p:nvPicPr>
          <p:cNvPr id="15" name="Picture Placeholder 5" descr="A black and white photo of a person&#10;&#10;Description automatically generated">
            <a:extLst>
              <a:ext uri="{FF2B5EF4-FFF2-40B4-BE49-F238E27FC236}">
                <a16:creationId xmlns:a16="http://schemas.microsoft.com/office/drawing/2014/main" id="{2FC866F8-58CA-421C-8893-E028B9B87DF3}"/>
              </a:ext>
            </a:extLst>
          </p:cNvPr>
          <p:cNvPicPr>
            <a:picLocks noGrp="1" noChangeAspect="1"/>
          </p:cNvPicPr>
          <p:nvPr>
            <p:ph type="pic" sz="quarter" idx="16"/>
          </p:nvPr>
        </p:nvPicPr>
        <p:blipFill>
          <a:blip r:embed="rId4"/>
          <a:srcRect l="14615" r="14615"/>
          <a:stretch>
            <a:fillRect/>
          </a:stretch>
        </p:blipFill>
        <p:spPr bwMode="auto">
          <a:xfrm>
            <a:off x="8620125" y="1751013"/>
            <a:ext cx="2397125" cy="423703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50F7DB8-B830-4074-9933-4C8CC8C6F7B4}"/>
              </a:ext>
            </a:extLst>
          </p:cNvPr>
          <p:cNvSpPr/>
          <p:nvPr/>
        </p:nvSpPr>
        <p:spPr>
          <a:xfrm>
            <a:off x="5195460" y="3329421"/>
            <a:ext cx="1398818" cy="2879510"/>
          </a:xfrm>
          <a:prstGeom prst="rect">
            <a:avLst/>
          </a:prstGeom>
          <a:noFill/>
          <a:ln w="76200">
            <a:solidFill>
              <a:srgbClr val="F475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a:extLst>
              <a:ext uri="{FF2B5EF4-FFF2-40B4-BE49-F238E27FC236}">
                <a16:creationId xmlns:a16="http://schemas.microsoft.com/office/drawing/2014/main" id="{0640BF77-162D-428A-A4F3-4E9883292143}"/>
              </a:ext>
            </a:extLst>
          </p:cNvPr>
          <p:cNvSpPr/>
          <p:nvPr/>
        </p:nvSpPr>
        <p:spPr>
          <a:xfrm>
            <a:off x="2376955" y="4771686"/>
            <a:ext cx="1462555" cy="1437245"/>
          </a:xfrm>
          <a:prstGeom prst="rect">
            <a:avLst/>
          </a:prstGeom>
          <a:noFill/>
          <a:ln w="76200">
            <a:solidFill>
              <a:srgbClr val="F475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8" name="Rectangle 17">
            <a:extLst>
              <a:ext uri="{FF2B5EF4-FFF2-40B4-BE49-F238E27FC236}">
                <a16:creationId xmlns:a16="http://schemas.microsoft.com/office/drawing/2014/main" id="{CEC70B5A-AEA8-415B-9DAC-F6626FB564F6}"/>
              </a:ext>
            </a:extLst>
          </p:cNvPr>
          <p:cNvSpPr/>
          <p:nvPr/>
        </p:nvSpPr>
        <p:spPr>
          <a:xfrm>
            <a:off x="2416229" y="1583413"/>
            <a:ext cx="1462555" cy="1693759"/>
          </a:xfrm>
          <a:prstGeom prst="rect">
            <a:avLst/>
          </a:prstGeom>
          <a:solidFill>
            <a:schemeClr val="accent2">
              <a:alpha val="2509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9" name="Rectangle 18">
            <a:extLst>
              <a:ext uri="{FF2B5EF4-FFF2-40B4-BE49-F238E27FC236}">
                <a16:creationId xmlns:a16="http://schemas.microsoft.com/office/drawing/2014/main" id="{8754D7F8-42EF-4C80-A9D0-BCC266ADDAE9}"/>
              </a:ext>
            </a:extLst>
          </p:cNvPr>
          <p:cNvSpPr/>
          <p:nvPr/>
        </p:nvSpPr>
        <p:spPr>
          <a:xfrm>
            <a:off x="3826627" y="1592539"/>
            <a:ext cx="1368833" cy="1693759"/>
          </a:xfrm>
          <a:prstGeom prst="rect">
            <a:avLst/>
          </a:prstGeom>
          <a:noFill/>
          <a:ln w="76200">
            <a:solidFill>
              <a:srgbClr val="F475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0" name="Rectangle 19">
            <a:extLst>
              <a:ext uri="{FF2B5EF4-FFF2-40B4-BE49-F238E27FC236}">
                <a16:creationId xmlns:a16="http://schemas.microsoft.com/office/drawing/2014/main" id="{77F1CA52-89C0-4143-BDCB-9063C75BC8CF}"/>
              </a:ext>
            </a:extLst>
          </p:cNvPr>
          <p:cNvSpPr/>
          <p:nvPr/>
        </p:nvSpPr>
        <p:spPr>
          <a:xfrm>
            <a:off x="5181847" y="1583412"/>
            <a:ext cx="1412431" cy="1693759"/>
          </a:xfrm>
          <a:prstGeom prst="rect">
            <a:avLst/>
          </a:prstGeom>
          <a:solidFill>
            <a:schemeClr val="accent2">
              <a:alpha val="2509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60042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A3D57A-2509-41B4-B989-6A67E1F90EFF}"/>
              </a:ext>
            </a:extLst>
          </p:cNvPr>
          <p:cNvSpPr>
            <a:spLocks noGrp="1"/>
          </p:cNvSpPr>
          <p:nvPr>
            <p:ph type="title"/>
          </p:nvPr>
        </p:nvSpPr>
        <p:spPr/>
        <p:txBody>
          <a:bodyPr/>
          <a:lstStyle/>
          <a:p>
            <a:r>
              <a:rPr lang="en-US" dirty="0"/>
              <a:t>4. Queerly connected: Partnering with apps to improve MSM health</a:t>
            </a:r>
          </a:p>
        </p:txBody>
      </p:sp>
      <p:grpSp>
        <p:nvGrpSpPr>
          <p:cNvPr id="14" name="Group 13">
            <a:extLst>
              <a:ext uri="{FF2B5EF4-FFF2-40B4-BE49-F238E27FC236}">
                <a16:creationId xmlns:a16="http://schemas.microsoft.com/office/drawing/2014/main" id="{74652452-908B-4280-9D8D-C5FB889F8DEB}"/>
              </a:ext>
            </a:extLst>
          </p:cNvPr>
          <p:cNvGrpSpPr>
            <a:grpSpLocks noChangeAspect="1"/>
          </p:cNvGrpSpPr>
          <p:nvPr/>
        </p:nvGrpSpPr>
        <p:grpSpPr>
          <a:xfrm>
            <a:off x="609599" y="1549416"/>
            <a:ext cx="5943600" cy="4659515"/>
            <a:chOff x="609599" y="1283409"/>
            <a:chExt cx="6500555" cy="5096142"/>
          </a:xfrm>
        </p:grpSpPr>
        <p:sp>
          <p:nvSpPr>
            <p:cNvPr id="8" name="Rectangle 7">
              <a:extLst>
                <a:ext uri="{FF2B5EF4-FFF2-40B4-BE49-F238E27FC236}">
                  <a16:creationId xmlns:a16="http://schemas.microsoft.com/office/drawing/2014/main" id="{F23116FB-6B21-45DF-B077-A658071BF54D}"/>
                </a:ext>
              </a:extLst>
            </p:cNvPr>
            <p:cNvSpPr/>
            <p:nvPr/>
          </p:nvSpPr>
          <p:spPr>
            <a:xfrm>
              <a:off x="609599" y="1407622"/>
              <a:ext cx="1878681" cy="4971929"/>
            </a:xfrm>
            <a:prstGeom prst="rect">
              <a:avLst/>
            </a:prstGeom>
            <a:solidFill>
              <a:srgbClr val="EBF5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9" name="Picture 8" descr="A screenshot of a social media post&#10;&#10;Description automatically generated">
              <a:extLst>
                <a:ext uri="{FF2B5EF4-FFF2-40B4-BE49-F238E27FC236}">
                  <a16:creationId xmlns:a16="http://schemas.microsoft.com/office/drawing/2014/main" id="{BD489B6A-7CA1-4A22-B747-8E2DB24555A5}"/>
                </a:ext>
              </a:extLst>
            </p:cNvPr>
            <p:cNvPicPr>
              <a:picLocks noChangeAspect="1"/>
            </p:cNvPicPr>
            <p:nvPr/>
          </p:nvPicPr>
          <p:blipFill rotWithShape="1">
            <a:blip r:embed="rId3"/>
            <a:srcRect l="29385" t="11551" r="19990" b="4653"/>
            <a:stretch/>
          </p:blipFill>
          <p:spPr>
            <a:xfrm>
              <a:off x="2588029" y="1283409"/>
              <a:ext cx="4522125" cy="5096142"/>
            </a:xfrm>
            <a:prstGeom prst="rect">
              <a:avLst/>
            </a:prstGeom>
          </p:spPr>
        </p:pic>
        <p:sp>
          <p:nvSpPr>
            <p:cNvPr id="11" name="TextBox 10">
              <a:extLst>
                <a:ext uri="{FF2B5EF4-FFF2-40B4-BE49-F238E27FC236}">
                  <a16:creationId xmlns:a16="http://schemas.microsoft.com/office/drawing/2014/main" id="{DA829C40-6261-412C-8660-A7E9A8EDCF4A}"/>
                </a:ext>
              </a:extLst>
            </p:cNvPr>
            <p:cNvSpPr txBox="1"/>
            <p:nvPr/>
          </p:nvSpPr>
          <p:spPr>
            <a:xfrm>
              <a:off x="798023" y="1447473"/>
              <a:ext cx="1867593" cy="923330"/>
            </a:xfrm>
            <a:prstGeom prst="rect">
              <a:avLst/>
            </a:prstGeom>
            <a:noFill/>
          </p:spPr>
          <p:txBody>
            <a:bodyPr wrap="square" rtlCol="0">
              <a:spAutoFit/>
            </a:bodyPr>
            <a:lstStyle/>
            <a:p>
              <a:r>
                <a:rPr lang="en-US" dirty="0">
                  <a:solidFill>
                    <a:srgbClr val="1B7380"/>
                  </a:solidFill>
                  <a:latin typeface="Univers Condensed" panose="020B0506020202050204" pitchFamily="34" charset="0"/>
                </a:rPr>
                <a:t>ONLINE OUTREACH APPROACHES</a:t>
              </a:r>
            </a:p>
          </p:txBody>
        </p:sp>
        <p:sp>
          <p:nvSpPr>
            <p:cNvPr id="12" name="TextBox 11">
              <a:extLst>
                <a:ext uri="{FF2B5EF4-FFF2-40B4-BE49-F238E27FC236}">
                  <a16:creationId xmlns:a16="http://schemas.microsoft.com/office/drawing/2014/main" id="{466DA91B-17F7-483F-BE64-1BE6515BD4C5}"/>
                </a:ext>
              </a:extLst>
            </p:cNvPr>
            <p:cNvSpPr txBox="1"/>
            <p:nvPr/>
          </p:nvSpPr>
          <p:spPr>
            <a:xfrm>
              <a:off x="798023" y="3424793"/>
              <a:ext cx="1867593" cy="646331"/>
            </a:xfrm>
            <a:prstGeom prst="rect">
              <a:avLst/>
            </a:prstGeom>
            <a:noFill/>
          </p:spPr>
          <p:txBody>
            <a:bodyPr wrap="square" rtlCol="0">
              <a:spAutoFit/>
            </a:bodyPr>
            <a:lstStyle/>
            <a:p>
              <a:r>
                <a:rPr lang="en-US" dirty="0">
                  <a:solidFill>
                    <a:srgbClr val="1B7380"/>
                  </a:solidFill>
                  <a:latin typeface="Univers Condensed" panose="020B0506020202050204" pitchFamily="34" charset="0"/>
                </a:rPr>
                <a:t>LINKAGE</a:t>
              </a:r>
            </a:p>
            <a:p>
              <a:r>
                <a:rPr lang="en-US" dirty="0">
                  <a:solidFill>
                    <a:srgbClr val="1B7380"/>
                  </a:solidFill>
                  <a:latin typeface="Univers Condensed" panose="020B0506020202050204" pitchFamily="34" charset="0"/>
                </a:rPr>
                <a:t>MODALITIES</a:t>
              </a:r>
            </a:p>
          </p:txBody>
        </p:sp>
        <p:sp>
          <p:nvSpPr>
            <p:cNvPr id="13" name="TextBox 12">
              <a:extLst>
                <a:ext uri="{FF2B5EF4-FFF2-40B4-BE49-F238E27FC236}">
                  <a16:creationId xmlns:a16="http://schemas.microsoft.com/office/drawing/2014/main" id="{7E8C411D-E9BE-45E0-9400-1864CE6990E7}"/>
                </a:ext>
              </a:extLst>
            </p:cNvPr>
            <p:cNvSpPr txBox="1"/>
            <p:nvPr/>
          </p:nvSpPr>
          <p:spPr>
            <a:xfrm>
              <a:off x="798023" y="5041985"/>
              <a:ext cx="1867593" cy="646331"/>
            </a:xfrm>
            <a:prstGeom prst="rect">
              <a:avLst/>
            </a:prstGeom>
            <a:noFill/>
          </p:spPr>
          <p:txBody>
            <a:bodyPr wrap="square" rtlCol="0">
              <a:spAutoFit/>
            </a:bodyPr>
            <a:lstStyle/>
            <a:p>
              <a:r>
                <a:rPr lang="en-US" dirty="0">
                  <a:solidFill>
                    <a:srgbClr val="1B7380"/>
                  </a:solidFill>
                  <a:latin typeface="Univers Condensed" panose="020B0506020202050204" pitchFamily="34" charset="0"/>
                </a:rPr>
                <a:t>SERVICES AND FACILITIES</a:t>
              </a:r>
            </a:p>
          </p:txBody>
        </p:sp>
      </p:grpSp>
      <p:sp>
        <p:nvSpPr>
          <p:cNvPr id="17" name="Rectangle 16">
            <a:extLst>
              <a:ext uri="{FF2B5EF4-FFF2-40B4-BE49-F238E27FC236}">
                <a16:creationId xmlns:a16="http://schemas.microsoft.com/office/drawing/2014/main" id="{61836F22-D572-433D-93EC-8D7A30F3A172}"/>
              </a:ext>
            </a:extLst>
          </p:cNvPr>
          <p:cNvSpPr/>
          <p:nvPr/>
        </p:nvSpPr>
        <p:spPr>
          <a:xfrm>
            <a:off x="2385269" y="1596695"/>
            <a:ext cx="1471836" cy="1706229"/>
          </a:xfrm>
          <a:prstGeom prst="rect">
            <a:avLst/>
          </a:prstGeom>
          <a:noFill/>
          <a:ln w="76200">
            <a:solidFill>
              <a:srgbClr val="F475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8" name="Rectangle 17">
            <a:extLst>
              <a:ext uri="{FF2B5EF4-FFF2-40B4-BE49-F238E27FC236}">
                <a16:creationId xmlns:a16="http://schemas.microsoft.com/office/drawing/2014/main" id="{A5FEA896-9C0C-4A65-961B-977590184ACC}"/>
              </a:ext>
            </a:extLst>
          </p:cNvPr>
          <p:cNvSpPr/>
          <p:nvPr/>
        </p:nvSpPr>
        <p:spPr>
          <a:xfrm>
            <a:off x="6731957" y="4855000"/>
            <a:ext cx="1264888" cy="1443840"/>
          </a:xfrm>
          <a:prstGeom prst="rect">
            <a:avLst/>
          </a:prstGeom>
          <a:noFill/>
          <a:ln w="76200">
            <a:solidFill>
              <a:srgbClr val="F475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1B7380"/>
                </a:solidFill>
                <a:latin typeface="Univers Condensed" panose="020B0506020202050204" pitchFamily="34" charset="0"/>
              </a:rPr>
              <a:t>BROADER HEALTH NEEDS OF GAY MEN</a:t>
            </a:r>
          </a:p>
        </p:txBody>
      </p:sp>
      <p:sp>
        <p:nvSpPr>
          <p:cNvPr id="19" name="Rectangle 18">
            <a:extLst>
              <a:ext uri="{FF2B5EF4-FFF2-40B4-BE49-F238E27FC236}">
                <a16:creationId xmlns:a16="http://schemas.microsoft.com/office/drawing/2014/main" id="{0A1C297A-D4FF-432D-9045-CA623E2B533B}"/>
              </a:ext>
            </a:extLst>
          </p:cNvPr>
          <p:cNvSpPr/>
          <p:nvPr/>
        </p:nvSpPr>
        <p:spPr>
          <a:xfrm>
            <a:off x="6731957" y="1586249"/>
            <a:ext cx="1264888" cy="1716676"/>
          </a:xfrm>
          <a:prstGeom prst="rect">
            <a:avLst/>
          </a:prstGeom>
          <a:noFill/>
          <a:ln w="76200">
            <a:solidFill>
              <a:srgbClr val="F475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1B7380"/>
                </a:solidFill>
                <a:latin typeface="Univers Condensed" panose="020B0506020202050204" pitchFamily="34" charset="0"/>
              </a:rPr>
              <a:t>IN-APP FUNCTIONS</a:t>
            </a:r>
          </a:p>
        </p:txBody>
      </p:sp>
      <p:sp>
        <p:nvSpPr>
          <p:cNvPr id="20" name="Rectangle 19">
            <a:extLst>
              <a:ext uri="{FF2B5EF4-FFF2-40B4-BE49-F238E27FC236}">
                <a16:creationId xmlns:a16="http://schemas.microsoft.com/office/drawing/2014/main" id="{8B6AD5AB-6801-4DA3-A51C-24BBF46043B9}"/>
              </a:ext>
            </a:extLst>
          </p:cNvPr>
          <p:cNvSpPr/>
          <p:nvPr/>
        </p:nvSpPr>
        <p:spPr>
          <a:xfrm>
            <a:off x="5181847" y="1583412"/>
            <a:ext cx="1412431" cy="1693759"/>
          </a:xfrm>
          <a:prstGeom prst="rect">
            <a:avLst/>
          </a:prstGeom>
          <a:solidFill>
            <a:schemeClr val="accent2">
              <a:alpha val="25098"/>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16" name="Picture Placeholder 5" descr="A person sitting in a chair&#10;&#10;Description automatically generated">
            <a:extLst>
              <a:ext uri="{FF2B5EF4-FFF2-40B4-BE49-F238E27FC236}">
                <a16:creationId xmlns:a16="http://schemas.microsoft.com/office/drawing/2014/main" id="{30CAB5FC-5735-4C5F-AD16-79D19DCD6DA9}"/>
              </a:ext>
            </a:extLst>
          </p:cNvPr>
          <p:cNvPicPr>
            <a:picLocks noGrp="1" noChangeAspect="1"/>
          </p:cNvPicPr>
          <p:nvPr>
            <p:ph type="pic" sz="quarter" idx="16"/>
          </p:nvPr>
        </p:nvPicPr>
        <p:blipFill>
          <a:blip r:embed="rId4"/>
          <a:srcRect l="7602" r="7602"/>
          <a:stretch>
            <a:fillRect/>
          </a:stretch>
        </p:blipFill>
        <p:spPr>
          <a:xfrm>
            <a:off x="8620125" y="1751013"/>
            <a:ext cx="2397125" cy="4237037"/>
          </a:xfrm>
        </p:spPr>
      </p:pic>
    </p:spTree>
    <p:extLst>
      <p:ext uri="{BB962C8B-B14F-4D97-AF65-F5344CB8AC3E}">
        <p14:creationId xmlns:p14="http://schemas.microsoft.com/office/powerpoint/2010/main" val="4149182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20358B-1AFB-4054-BEE4-F6EE808F7F7B}"/>
              </a:ext>
            </a:extLst>
          </p:cNvPr>
          <p:cNvSpPr>
            <a:spLocks noGrp="1"/>
          </p:cNvSpPr>
          <p:nvPr>
            <p:ph type="title"/>
          </p:nvPr>
        </p:nvSpPr>
        <p:spPr/>
        <p:txBody>
          <a:bodyPr/>
          <a:lstStyle/>
          <a:p>
            <a:r>
              <a:rPr lang="en-US" dirty="0"/>
              <a:t>Scaling and standardizing community-based online HIV outreach in Jamaica</a:t>
            </a:r>
          </a:p>
        </p:txBody>
      </p:sp>
      <p:sp>
        <p:nvSpPr>
          <p:cNvPr id="6" name="Text Placeholder 5">
            <a:extLst>
              <a:ext uri="{FF2B5EF4-FFF2-40B4-BE49-F238E27FC236}">
                <a16:creationId xmlns:a16="http://schemas.microsoft.com/office/drawing/2014/main" id="{C8798CE4-DC9F-4B70-8711-8DF10FD536FB}"/>
              </a:ext>
            </a:extLst>
          </p:cNvPr>
          <p:cNvSpPr>
            <a:spLocks noGrp="1"/>
          </p:cNvSpPr>
          <p:nvPr>
            <p:ph type="body" sz="quarter" idx="11"/>
          </p:nvPr>
        </p:nvSpPr>
        <p:spPr/>
        <p:txBody>
          <a:bodyPr/>
          <a:lstStyle/>
          <a:p>
            <a:r>
              <a:rPr lang="en-US" dirty="0"/>
              <a:t>Abrahim Simmonds, FHI 360</a:t>
            </a:r>
          </a:p>
        </p:txBody>
      </p:sp>
      <p:pic>
        <p:nvPicPr>
          <p:cNvPr id="9" name="Picture Placeholder 30" descr="A person standing on a tennis court holding a racquet&#10;&#10;Description automatically generated">
            <a:extLst>
              <a:ext uri="{FF2B5EF4-FFF2-40B4-BE49-F238E27FC236}">
                <a16:creationId xmlns:a16="http://schemas.microsoft.com/office/drawing/2014/main" id="{B2B1F0FF-9E70-4E94-BF40-DDB0F431FD48}"/>
              </a:ext>
            </a:extLst>
          </p:cNvPr>
          <p:cNvPicPr>
            <a:picLocks noGrp="1" noChangeAspect="1"/>
          </p:cNvPicPr>
          <p:nvPr>
            <p:ph type="pic" sz="quarter" idx="10"/>
          </p:nvPr>
        </p:nvPicPr>
        <p:blipFill>
          <a:blip r:embed="rId3"/>
          <a:srcRect/>
          <a:stretch>
            <a:fillRect/>
          </a:stretch>
        </p:blipFill>
        <p:spPr>
          <a:xfrm>
            <a:off x="1168400" y="2773363"/>
            <a:ext cx="1828800" cy="1828800"/>
          </a:xfrm>
          <a:prstGeom prst="rect">
            <a:avLst/>
          </a:prstGeom>
        </p:spPr>
      </p:pic>
    </p:spTree>
    <p:extLst>
      <p:ext uri="{BB962C8B-B14F-4D97-AF65-F5344CB8AC3E}">
        <p14:creationId xmlns:p14="http://schemas.microsoft.com/office/powerpoint/2010/main" val="2861594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22F03-E8F4-4204-BFFE-1408C9E35192}"/>
              </a:ext>
            </a:extLst>
          </p:cNvPr>
          <p:cNvSpPr>
            <a:spLocks noGrp="1"/>
          </p:cNvSpPr>
          <p:nvPr>
            <p:ph type="title"/>
          </p:nvPr>
        </p:nvSpPr>
        <p:spPr/>
        <p:txBody>
          <a:bodyPr/>
          <a:lstStyle/>
          <a:p>
            <a:r>
              <a:rPr lang="en-US" dirty="0"/>
              <a:t>Driving demand for HIV services through the </a:t>
            </a:r>
            <a:r>
              <a:rPr lang="en-US" dirty="0" err="1"/>
              <a:t>TextXXX</a:t>
            </a:r>
            <a:r>
              <a:rPr lang="en-US" dirty="0"/>
              <a:t> social media campaigns in Southeast Asia</a:t>
            </a:r>
          </a:p>
        </p:txBody>
      </p:sp>
      <p:sp>
        <p:nvSpPr>
          <p:cNvPr id="4" name="Text Placeholder 3">
            <a:extLst>
              <a:ext uri="{FF2B5EF4-FFF2-40B4-BE49-F238E27FC236}">
                <a16:creationId xmlns:a16="http://schemas.microsoft.com/office/drawing/2014/main" id="{BD95A893-FFD2-41CC-B686-99190407EC92}"/>
              </a:ext>
            </a:extLst>
          </p:cNvPr>
          <p:cNvSpPr>
            <a:spLocks noGrp="1"/>
          </p:cNvSpPr>
          <p:nvPr>
            <p:ph type="body" sz="quarter" idx="11"/>
          </p:nvPr>
        </p:nvSpPr>
        <p:spPr/>
        <p:txBody>
          <a:bodyPr/>
          <a:lstStyle/>
          <a:p>
            <a:r>
              <a:rPr lang="en-US" dirty="0"/>
              <a:t>Inad Rendon, APCOM</a:t>
            </a:r>
          </a:p>
        </p:txBody>
      </p:sp>
      <p:pic>
        <p:nvPicPr>
          <p:cNvPr id="8" name="Picture Placeholder 7" descr="A person in a red shirt&#10;&#10;Description automatically generated">
            <a:extLst>
              <a:ext uri="{FF2B5EF4-FFF2-40B4-BE49-F238E27FC236}">
                <a16:creationId xmlns:a16="http://schemas.microsoft.com/office/drawing/2014/main" id="{4FFD3A67-A457-4002-A6ED-442A4EE1D357}"/>
              </a:ext>
            </a:extLst>
          </p:cNvPr>
          <p:cNvPicPr>
            <a:picLocks noGrp="1" noChangeAspect="1"/>
          </p:cNvPicPr>
          <p:nvPr>
            <p:ph type="pic" sz="quarter" idx="10"/>
          </p:nvPr>
        </p:nvPicPr>
        <p:blipFill>
          <a:blip r:embed="rId3"/>
          <a:srcRect t="16667" b="16667"/>
          <a:stretch>
            <a:fillRect/>
          </a:stretch>
        </p:blipFill>
        <p:spPr/>
      </p:pic>
    </p:spTree>
    <p:extLst>
      <p:ext uri="{BB962C8B-B14F-4D97-AF65-F5344CB8AC3E}">
        <p14:creationId xmlns:p14="http://schemas.microsoft.com/office/powerpoint/2010/main" val="1067471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B8CB2-8828-4F6C-A663-37C1D38BFCD1}"/>
              </a:ext>
            </a:extLst>
          </p:cNvPr>
          <p:cNvSpPr>
            <a:spLocks noGrp="1"/>
          </p:cNvSpPr>
          <p:nvPr>
            <p:ph type="title"/>
          </p:nvPr>
        </p:nvSpPr>
        <p:spPr/>
        <p:txBody>
          <a:bodyPr/>
          <a:lstStyle/>
          <a:p>
            <a:r>
              <a:rPr lang="en-US" dirty="0"/>
              <a:t>HIV services a click away! Online booking in Kenya</a:t>
            </a:r>
          </a:p>
        </p:txBody>
      </p:sp>
      <p:sp>
        <p:nvSpPr>
          <p:cNvPr id="4" name="Text Placeholder 3">
            <a:extLst>
              <a:ext uri="{FF2B5EF4-FFF2-40B4-BE49-F238E27FC236}">
                <a16:creationId xmlns:a16="http://schemas.microsoft.com/office/drawing/2014/main" id="{34D03962-A307-4D02-87A6-C0A28105C347}"/>
              </a:ext>
            </a:extLst>
          </p:cNvPr>
          <p:cNvSpPr>
            <a:spLocks noGrp="1"/>
          </p:cNvSpPr>
          <p:nvPr>
            <p:ph type="body" sz="quarter" idx="11"/>
          </p:nvPr>
        </p:nvSpPr>
        <p:spPr/>
        <p:txBody>
          <a:bodyPr/>
          <a:lstStyle/>
          <a:p>
            <a:r>
              <a:rPr lang="en-US" dirty="0"/>
              <a:t>Denis Nzioka, Activist</a:t>
            </a:r>
          </a:p>
        </p:txBody>
      </p:sp>
      <p:pic>
        <p:nvPicPr>
          <p:cNvPr id="6" name="Picture Placeholder 5" descr="A black and white photo of a person&#10;&#10;Description automatically generated">
            <a:extLst>
              <a:ext uri="{FF2B5EF4-FFF2-40B4-BE49-F238E27FC236}">
                <a16:creationId xmlns:a16="http://schemas.microsoft.com/office/drawing/2014/main" id="{CA3AE450-4729-4A98-9178-3B2484ACC1AA}"/>
              </a:ext>
            </a:extLst>
          </p:cNvPr>
          <p:cNvPicPr>
            <a:picLocks noGrp="1" noChangeAspect="1"/>
          </p:cNvPicPr>
          <p:nvPr>
            <p:ph type="pic" sz="quarter" idx="10"/>
          </p:nvPr>
        </p:nvPicPr>
        <p:blipFill>
          <a:blip r:embed="rId3"/>
          <a:srcRect t="10028" b="10028"/>
          <a:stretch>
            <a:fillRect/>
          </a:stretch>
        </p:blipFill>
        <p:spPr bwMode="auto">
          <a:xfrm>
            <a:off x="1168400" y="2773363"/>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589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DD85-4DF5-4C74-9820-AEE3605779F3}"/>
              </a:ext>
            </a:extLst>
          </p:cNvPr>
          <p:cNvSpPr>
            <a:spLocks noGrp="1"/>
          </p:cNvSpPr>
          <p:nvPr>
            <p:ph type="title"/>
          </p:nvPr>
        </p:nvSpPr>
        <p:spPr/>
        <p:txBody>
          <a:bodyPr/>
          <a:lstStyle/>
          <a:p>
            <a:r>
              <a:rPr lang="en-US" dirty="0"/>
              <a:t>Queerly connected: Partnering with apps to improve MSM health</a:t>
            </a:r>
          </a:p>
        </p:txBody>
      </p:sp>
      <p:sp>
        <p:nvSpPr>
          <p:cNvPr id="4" name="Text Placeholder 3">
            <a:extLst>
              <a:ext uri="{FF2B5EF4-FFF2-40B4-BE49-F238E27FC236}">
                <a16:creationId xmlns:a16="http://schemas.microsoft.com/office/drawing/2014/main" id="{C88F95D7-AB93-4A60-9C1D-075F07F89427}"/>
              </a:ext>
            </a:extLst>
          </p:cNvPr>
          <p:cNvSpPr>
            <a:spLocks noGrp="1"/>
          </p:cNvSpPr>
          <p:nvPr>
            <p:ph type="body" sz="quarter" idx="11"/>
          </p:nvPr>
        </p:nvSpPr>
        <p:spPr/>
        <p:txBody>
          <a:bodyPr/>
          <a:lstStyle/>
          <a:p>
            <a:r>
              <a:rPr lang="en-US" dirty="0"/>
              <a:t>Alex Garner, Hornet</a:t>
            </a:r>
          </a:p>
        </p:txBody>
      </p:sp>
      <p:pic>
        <p:nvPicPr>
          <p:cNvPr id="9" name="Picture Placeholder 8" descr="A person sitting in a chair&#10;&#10;Description automatically generated">
            <a:extLst>
              <a:ext uri="{FF2B5EF4-FFF2-40B4-BE49-F238E27FC236}">
                <a16:creationId xmlns:a16="http://schemas.microsoft.com/office/drawing/2014/main" id="{0C35510F-E720-4F05-AFB2-3A09F9E8932A}"/>
              </a:ext>
            </a:extLst>
          </p:cNvPr>
          <p:cNvPicPr>
            <a:picLocks noGrp="1" noChangeAspect="1"/>
          </p:cNvPicPr>
          <p:nvPr>
            <p:ph type="pic" sz="quarter" idx="10"/>
          </p:nvPr>
        </p:nvPicPr>
        <p:blipFill>
          <a:blip r:embed="rId3"/>
          <a:srcRect t="16640" b="16640"/>
          <a:stretch>
            <a:fillRect/>
          </a:stretch>
        </p:blipFill>
        <p:spPr/>
      </p:pic>
    </p:spTree>
    <p:extLst>
      <p:ext uri="{BB962C8B-B14F-4D97-AF65-F5344CB8AC3E}">
        <p14:creationId xmlns:p14="http://schemas.microsoft.com/office/powerpoint/2010/main" val="3464100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301F-1A9A-471D-8607-7913EE377F8F}"/>
              </a:ext>
            </a:extLst>
          </p:cNvPr>
          <p:cNvSpPr>
            <a:spLocks noGrp="1"/>
          </p:cNvSpPr>
          <p:nvPr>
            <p:ph type="title"/>
          </p:nvPr>
        </p:nvSpPr>
        <p:spPr/>
        <p:txBody>
          <a:bodyPr/>
          <a:lstStyle/>
          <a:p>
            <a:r>
              <a:rPr lang="en-US" dirty="0"/>
              <a:t>Panel 2: Discussion</a:t>
            </a:r>
          </a:p>
        </p:txBody>
      </p:sp>
      <p:sp>
        <p:nvSpPr>
          <p:cNvPr id="3" name="Text Placeholder 2">
            <a:extLst>
              <a:ext uri="{FF2B5EF4-FFF2-40B4-BE49-F238E27FC236}">
                <a16:creationId xmlns:a16="http://schemas.microsoft.com/office/drawing/2014/main" id="{7F1980EA-A0F5-4C9D-AB73-FD8A3A35DE30}"/>
              </a:ext>
            </a:extLst>
          </p:cNvPr>
          <p:cNvSpPr>
            <a:spLocks noGrp="1"/>
          </p:cNvSpPr>
          <p:nvPr>
            <p:ph type="body" sz="quarter" idx="10"/>
          </p:nvPr>
        </p:nvSpPr>
        <p:spPr/>
        <p:txBody>
          <a:bodyPr/>
          <a:lstStyle/>
          <a:p>
            <a:r>
              <a:rPr lang="en-US" dirty="0"/>
              <a:t>Benjamin Eveslage, FHI 360/LINKAGES</a:t>
            </a:r>
          </a:p>
        </p:txBody>
      </p:sp>
    </p:spTree>
    <p:extLst>
      <p:ext uri="{BB962C8B-B14F-4D97-AF65-F5344CB8AC3E}">
        <p14:creationId xmlns:p14="http://schemas.microsoft.com/office/powerpoint/2010/main" val="2815257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387B-C632-4D0C-851C-E7FFCB369ADB}"/>
              </a:ext>
            </a:extLst>
          </p:cNvPr>
          <p:cNvSpPr>
            <a:spLocks noGrp="1"/>
          </p:cNvSpPr>
          <p:nvPr>
            <p:ph type="title"/>
          </p:nvPr>
        </p:nvSpPr>
        <p:spPr/>
        <p:txBody>
          <a:bodyPr/>
          <a:lstStyle/>
          <a:p>
            <a:r>
              <a:rPr lang="en-US" dirty="0"/>
              <a:t>WhatsApp Group</a:t>
            </a:r>
          </a:p>
        </p:txBody>
      </p:sp>
      <p:sp>
        <p:nvSpPr>
          <p:cNvPr id="3" name="Text Placeholder 2">
            <a:extLst>
              <a:ext uri="{FF2B5EF4-FFF2-40B4-BE49-F238E27FC236}">
                <a16:creationId xmlns:a16="http://schemas.microsoft.com/office/drawing/2014/main" id="{90B9D32D-00D2-49CF-93CA-C30AC96F138E}"/>
              </a:ext>
            </a:extLst>
          </p:cNvPr>
          <p:cNvSpPr>
            <a:spLocks noGrp="1"/>
          </p:cNvSpPr>
          <p:nvPr>
            <p:ph type="body" sz="quarter" idx="10"/>
          </p:nvPr>
        </p:nvSpPr>
        <p:spPr/>
        <p:txBody>
          <a:bodyPr/>
          <a:lstStyle/>
          <a:p>
            <a:r>
              <a:rPr lang="en-US" sz="3200" dirty="0"/>
              <a:t>Join WhatsApp group discussion: </a:t>
            </a:r>
            <a:r>
              <a:rPr lang="en-US" sz="6600" b="1" dirty="0"/>
              <a:t>mystep.one/</a:t>
            </a:r>
            <a:r>
              <a:rPr lang="en-US" sz="6600" b="1" dirty="0" err="1"/>
              <a:t>ias</a:t>
            </a:r>
            <a:endParaRPr lang="en-US" sz="6600" b="1" dirty="0"/>
          </a:p>
          <a:p>
            <a:endParaRPr lang="en-US" sz="1400" dirty="0"/>
          </a:p>
          <a:p>
            <a:r>
              <a:rPr lang="en-US" sz="1400" dirty="0"/>
              <a:t>*Your WhatsApp profile and number are visible to fellow group members. You can remove yourself from the group at any time.</a:t>
            </a:r>
          </a:p>
        </p:txBody>
      </p:sp>
      <p:pic>
        <p:nvPicPr>
          <p:cNvPr id="16" name="Picture Placeholder 15">
            <a:extLst>
              <a:ext uri="{FF2B5EF4-FFF2-40B4-BE49-F238E27FC236}">
                <a16:creationId xmlns:a16="http://schemas.microsoft.com/office/drawing/2014/main" id="{369E1C09-B63D-4C3B-8BAA-D9BD1FF82688}"/>
              </a:ext>
            </a:extLst>
          </p:cNvPr>
          <p:cNvPicPr>
            <a:picLocks noGrp="1" noChangeAspect="1"/>
          </p:cNvPicPr>
          <p:nvPr>
            <p:ph type="pic" sz="quarter" idx="16"/>
          </p:nvPr>
        </p:nvPicPr>
        <p:blipFill>
          <a:blip r:embed="rId3"/>
          <a:srcRect t="681" b="681"/>
          <a:stretch>
            <a:fillRect/>
          </a:stretch>
        </p:blipFill>
        <p:spPr>
          <a:prstGeom prst="rect">
            <a:avLst/>
          </a:prstGeom>
        </p:spPr>
      </p:pic>
    </p:spTree>
    <p:extLst>
      <p:ext uri="{BB962C8B-B14F-4D97-AF65-F5344CB8AC3E}">
        <p14:creationId xmlns:p14="http://schemas.microsoft.com/office/powerpoint/2010/main" val="382532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301F-1A9A-471D-8607-7913EE377F8F}"/>
              </a:ext>
            </a:extLst>
          </p:cNvPr>
          <p:cNvSpPr>
            <a:spLocks noGrp="1"/>
          </p:cNvSpPr>
          <p:nvPr>
            <p:ph type="title"/>
          </p:nvPr>
        </p:nvSpPr>
        <p:spPr/>
        <p:txBody>
          <a:bodyPr/>
          <a:lstStyle/>
          <a:p>
            <a:r>
              <a:rPr lang="en-US" dirty="0"/>
              <a:t>Closing Remarks</a:t>
            </a:r>
          </a:p>
        </p:txBody>
      </p:sp>
      <p:sp>
        <p:nvSpPr>
          <p:cNvPr id="3" name="Text Placeholder 2">
            <a:extLst>
              <a:ext uri="{FF2B5EF4-FFF2-40B4-BE49-F238E27FC236}">
                <a16:creationId xmlns:a16="http://schemas.microsoft.com/office/drawing/2014/main" id="{7F1980EA-A0F5-4C9D-AB73-FD8A3A35DE30}"/>
              </a:ext>
            </a:extLst>
          </p:cNvPr>
          <p:cNvSpPr>
            <a:spLocks noGrp="1"/>
          </p:cNvSpPr>
          <p:nvPr>
            <p:ph type="body" sz="quarter" idx="10"/>
          </p:nvPr>
        </p:nvSpPr>
        <p:spPr/>
        <p:txBody>
          <a:bodyPr/>
          <a:lstStyle/>
          <a:p>
            <a:r>
              <a:rPr lang="en-US" dirty="0"/>
              <a:t>Michelle Rodolph, WHO</a:t>
            </a:r>
          </a:p>
        </p:txBody>
      </p:sp>
    </p:spTree>
    <p:extLst>
      <p:ext uri="{BB962C8B-B14F-4D97-AF65-F5344CB8AC3E}">
        <p14:creationId xmlns:p14="http://schemas.microsoft.com/office/powerpoint/2010/main" val="2652187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t>Stay connected with LINKAGES</a:t>
            </a:r>
          </a:p>
        </p:txBody>
      </p:sp>
      <p:sp>
        <p:nvSpPr>
          <p:cNvPr id="3" name="Text Placeholder 2"/>
          <p:cNvSpPr>
            <a:spLocks noGrp="1"/>
          </p:cNvSpPr>
          <p:nvPr>
            <p:ph type="body" sz="quarter" idx="10"/>
          </p:nvPr>
        </p:nvSpPr>
        <p:spPr/>
        <p:txBody>
          <a:bodyPr/>
          <a:lstStyle/>
          <a:p>
            <a:pPr>
              <a:lnSpc>
                <a:spcPts val="2700"/>
              </a:lnSpc>
              <a:spcBef>
                <a:spcPts val="0"/>
              </a:spcBef>
              <a:spcAft>
                <a:spcPts val="1800"/>
              </a:spcAft>
            </a:pPr>
            <a:r>
              <a:rPr lang="en-US" sz="2400" dirty="0"/>
              <a:t> Follow LINKAGES on Twitter:</a:t>
            </a:r>
            <a:br>
              <a:rPr lang="en-US" sz="2400" dirty="0"/>
            </a:br>
            <a:r>
              <a:rPr lang="en-US" sz="2400" dirty="0"/>
              <a:t>       </a:t>
            </a:r>
            <a:r>
              <a:rPr lang="en-US" sz="2400" dirty="0">
                <a:hlinkClick r:id="rId3"/>
              </a:rPr>
              <a:t>www.twitter.com/</a:t>
            </a:r>
            <a:r>
              <a:rPr lang="en-US" sz="2400" b="1" dirty="0">
                <a:hlinkClick r:id="rId3"/>
              </a:rPr>
              <a:t>LINKAGES</a:t>
            </a:r>
            <a:r>
              <a:rPr lang="en-US" sz="2400" b="1" dirty="0"/>
              <a:t> project </a:t>
            </a:r>
          </a:p>
          <a:p>
            <a:pPr>
              <a:lnSpc>
                <a:spcPts val="2700"/>
              </a:lnSpc>
              <a:spcBef>
                <a:spcPts val="0"/>
              </a:spcBef>
              <a:spcAft>
                <a:spcPts val="1800"/>
              </a:spcAft>
            </a:pPr>
            <a:r>
              <a:rPr lang="en-US" sz="2400" dirty="0"/>
              <a:t>Like the project on Facebook: </a:t>
            </a:r>
            <a:br>
              <a:rPr lang="en-US" sz="2400" dirty="0"/>
            </a:br>
            <a:r>
              <a:rPr lang="en-US" sz="2400" dirty="0"/>
              <a:t>       </a:t>
            </a:r>
            <a:r>
              <a:rPr lang="en-US" sz="2400" dirty="0">
                <a:hlinkClick r:id="rId4"/>
              </a:rPr>
              <a:t>www.facebook.com/</a:t>
            </a:r>
            <a:r>
              <a:rPr lang="en-US" sz="2400" b="1" dirty="0">
                <a:hlinkClick r:id="rId4"/>
              </a:rPr>
              <a:t>LINKAGES</a:t>
            </a:r>
            <a:r>
              <a:rPr lang="en-US" sz="2400" b="1" dirty="0"/>
              <a:t> project</a:t>
            </a:r>
          </a:p>
          <a:p>
            <a:pPr>
              <a:lnSpc>
                <a:spcPts val="2700"/>
              </a:lnSpc>
              <a:spcBef>
                <a:spcPts val="0"/>
              </a:spcBef>
              <a:spcAft>
                <a:spcPts val="1800"/>
              </a:spcAft>
            </a:pPr>
            <a:r>
              <a:rPr lang="en-US" sz="2400" dirty="0"/>
              <a:t> Subscribe to the LINKAGES blog</a:t>
            </a:r>
            <a:br>
              <a:rPr lang="en-US" sz="2400" dirty="0"/>
            </a:br>
            <a:r>
              <a:rPr lang="en-US" sz="2400" b="1" dirty="0"/>
              <a:t>www.linkagesproject.wordpress.com</a:t>
            </a:r>
          </a:p>
          <a:p>
            <a:pPr>
              <a:lnSpc>
                <a:spcPts val="2700"/>
              </a:lnSpc>
              <a:spcBef>
                <a:spcPts val="0"/>
              </a:spcBef>
              <a:spcAft>
                <a:spcPts val="1800"/>
              </a:spcAft>
            </a:pPr>
            <a:r>
              <a:rPr lang="en-US" sz="2400" dirty="0">
                <a:hlinkClick r:id="rId5"/>
              </a:rPr>
              <a:t> Subscribe</a:t>
            </a:r>
            <a:r>
              <a:rPr lang="en-US" sz="2400" dirty="0"/>
              <a:t> to The </a:t>
            </a:r>
            <a:r>
              <a:rPr lang="en-US" sz="2400" dirty="0">
                <a:hlinkClick r:id="rId6"/>
              </a:rPr>
              <a:t>LINK</a:t>
            </a:r>
            <a:r>
              <a:rPr lang="en-US" sz="2400" dirty="0"/>
              <a:t>, LINKAGES’s quarterly </a:t>
            </a:r>
            <a:br>
              <a:rPr lang="en-US" sz="2400" dirty="0"/>
            </a:br>
            <a:r>
              <a:rPr lang="en-US" sz="2400" dirty="0"/>
              <a:t>project e-newsletter     </a:t>
            </a:r>
          </a:p>
          <a:p>
            <a:pPr>
              <a:lnSpc>
                <a:spcPts val="2700"/>
              </a:lnSpc>
              <a:spcBef>
                <a:spcPts val="0"/>
              </a:spcBef>
              <a:spcAft>
                <a:spcPts val="1800"/>
              </a:spcAft>
            </a:pPr>
            <a:r>
              <a:rPr lang="en-US" sz="2400" dirty="0"/>
              <a:t> Check out LINKAGES’s quarterly research </a:t>
            </a:r>
            <a:r>
              <a:rPr lang="en-US" sz="2400" u="sng" dirty="0">
                <a:hlinkClick r:id="rId7"/>
              </a:rPr>
              <a:t>digest</a:t>
            </a:r>
            <a:endParaRPr lang="en-US" sz="2400" dirty="0"/>
          </a:p>
        </p:txBody>
      </p:sp>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24009" y="1921452"/>
            <a:ext cx="479044" cy="479044"/>
          </a:xfrm>
          <a:prstGeom prst="rect">
            <a:avLst/>
          </a:prstGeom>
        </p:spPr>
      </p:pic>
      <p:pic>
        <p:nvPicPr>
          <p:cNvPr id="4" name="Picture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30458" y="2976142"/>
            <a:ext cx="266145" cy="266145"/>
          </a:xfrm>
          <a:prstGeom prst="rect">
            <a:avLst/>
          </a:prstGeom>
        </p:spPr>
      </p:pic>
    </p:spTree>
    <p:extLst>
      <p:ext uri="{BB962C8B-B14F-4D97-AF65-F5344CB8AC3E}">
        <p14:creationId xmlns:p14="http://schemas.microsoft.com/office/powerpoint/2010/main" val="305186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algn="ctr"/>
            <a:r>
              <a:rPr lang="en-US"/>
              <a:t>Acknowledgments</a:t>
            </a:r>
          </a:p>
        </p:txBody>
      </p:sp>
      <p:cxnSp>
        <p:nvCxnSpPr>
          <p:cNvPr id="13" name="Straight Connector 12"/>
          <p:cNvCxnSpPr/>
          <p:nvPr/>
        </p:nvCxnSpPr>
        <p:spPr>
          <a:xfrm>
            <a:off x="3877860" y="1496227"/>
            <a:ext cx="4544785" cy="0"/>
          </a:xfrm>
          <a:prstGeom prst="line">
            <a:avLst/>
          </a:prstGeom>
          <a:ln w="76200"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E3FAB7D-1F2D-478C-9B7D-20775BAF8706}"/>
              </a:ext>
            </a:extLst>
          </p:cNvPr>
          <p:cNvPicPr>
            <a:picLocks noChangeAspect="1"/>
          </p:cNvPicPr>
          <p:nvPr/>
        </p:nvPicPr>
        <p:blipFill rotWithShape="1">
          <a:blip r:embed="rId3"/>
          <a:srcRect l="47905" t="93131" r="6862" b="3466"/>
          <a:stretch/>
        </p:blipFill>
        <p:spPr>
          <a:xfrm>
            <a:off x="2438400" y="4133028"/>
            <a:ext cx="7315200" cy="978123"/>
          </a:xfrm>
          <a:prstGeom prst="rect">
            <a:avLst/>
          </a:prstGeom>
        </p:spPr>
      </p:pic>
      <p:pic>
        <p:nvPicPr>
          <p:cNvPr id="15" name="Picture 14">
            <a:extLst>
              <a:ext uri="{FF2B5EF4-FFF2-40B4-BE49-F238E27FC236}">
                <a16:creationId xmlns:a16="http://schemas.microsoft.com/office/drawing/2014/main" id="{E119C789-D394-4BD9-B3A1-A2AAAF3D8F69}"/>
              </a:ext>
            </a:extLst>
          </p:cNvPr>
          <p:cNvPicPr>
            <a:picLocks noChangeAspect="1"/>
          </p:cNvPicPr>
          <p:nvPr/>
        </p:nvPicPr>
        <p:blipFill rotWithShape="1">
          <a:blip r:embed="rId3"/>
          <a:srcRect l="6390" t="93131" r="51484" b="3466"/>
          <a:stretch/>
        </p:blipFill>
        <p:spPr>
          <a:xfrm>
            <a:off x="2438400" y="2772562"/>
            <a:ext cx="7315200" cy="1050274"/>
          </a:xfrm>
          <a:prstGeom prst="rect">
            <a:avLst/>
          </a:prstGeom>
        </p:spPr>
      </p:pic>
      <p:sp>
        <p:nvSpPr>
          <p:cNvPr id="5" name="TextBox 4">
            <a:extLst>
              <a:ext uri="{FF2B5EF4-FFF2-40B4-BE49-F238E27FC236}">
                <a16:creationId xmlns:a16="http://schemas.microsoft.com/office/drawing/2014/main" id="{21F526C1-0CD6-4CF8-A2EB-DBF6B4F590E7}"/>
              </a:ext>
            </a:extLst>
          </p:cNvPr>
          <p:cNvSpPr txBox="1"/>
          <p:nvPr/>
        </p:nvSpPr>
        <p:spPr>
          <a:xfrm>
            <a:off x="3875552" y="2322477"/>
            <a:ext cx="4440896" cy="369332"/>
          </a:xfrm>
          <a:prstGeom prst="rect">
            <a:avLst/>
          </a:prstGeom>
          <a:noFill/>
        </p:spPr>
        <p:txBody>
          <a:bodyPr wrap="none" rtlCol="0">
            <a:spAutoFit/>
          </a:bodyPr>
          <a:lstStyle/>
          <a:p>
            <a:r>
              <a:rPr lang="en-US" dirty="0"/>
              <a:t>A special thanks to the satellite co-sponsors…</a:t>
            </a:r>
          </a:p>
        </p:txBody>
      </p:sp>
    </p:spTree>
    <p:extLst>
      <p:ext uri="{BB962C8B-B14F-4D97-AF65-F5344CB8AC3E}">
        <p14:creationId xmlns:p14="http://schemas.microsoft.com/office/powerpoint/2010/main" val="1286334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8ED677C-88E8-4C0B-AB41-67B02D210217}"/>
              </a:ext>
            </a:extLst>
          </p:cNvPr>
          <p:cNvSpPr>
            <a:spLocks noGrp="1"/>
          </p:cNvSpPr>
          <p:nvPr>
            <p:ph type="title"/>
          </p:nvPr>
        </p:nvSpPr>
        <p:spPr/>
        <p:txBody>
          <a:bodyPr/>
          <a:lstStyle/>
          <a:p>
            <a:r>
              <a:rPr lang="en-US" dirty="0"/>
              <a:t>Panel topic</a:t>
            </a:r>
          </a:p>
        </p:txBody>
      </p:sp>
      <p:sp>
        <p:nvSpPr>
          <p:cNvPr id="11" name="Text Placeholder 10">
            <a:extLst>
              <a:ext uri="{FF2B5EF4-FFF2-40B4-BE49-F238E27FC236}">
                <a16:creationId xmlns:a16="http://schemas.microsoft.com/office/drawing/2014/main" id="{0E9FD766-77CA-4C79-B043-FAC6D3B6F3FB}"/>
              </a:ext>
            </a:extLst>
          </p:cNvPr>
          <p:cNvSpPr>
            <a:spLocks noGrp="1"/>
          </p:cNvSpPr>
          <p:nvPr>
            <p:ph type="body" sz="quarter" idx="10"/>
          </p:nvPr>
        </p:nvSpPr>
        <p:spPr>
          <a:xfrm>
            <a:off x="1578474" y="1933903"/>
            <a:ext cx="4409577" cy="4025572"/>
          </a:xfrm>
        </p:spPr>
        <p:txBody>
          <a:bodyPr/>
          <a:lstStyle/>
          <a:p>
            <a:r>
              <a:rPr lang="en-US" sz="3600" b="1" dirty="0"/>
              <a:t>Panel 2: </a:t>
            </a:r>
            <a:r>
              <a:rPr lang="en-US" sz="3600" dirty="0"/>
              <a:t>Designing and implementing tailored online strategies to engage key populations in HIV services</a:t>
            </a:r>
          </a:p>
        </p:txBody>
      </p:sp>
      <p:pic>
        <p:nvPicPr>
          <p:cNvPr id="6" name="Chart Placeholder 5">
            <a:extLst>
              <a:ext uri="{FF2B5EF4-FFF2-40B4-BE49-F238E27FC236}">
                <a16:creationId xmlns:a16="http://schemas.microsoft.com/office/drawing/2014/main" id="{E5912E12-EA6B-44E7-9B6F-185CD8FE6D06}"/>
              </a:ext>
            </a:extLst>
          </p:cNvPr>
          <p:cNvPicPr>
            <a:picLocks noGrp="1" noChangeAspect="1"/>
          </p:cNvPicPr>
          <p:nvPr>
            <p:ph type="chart" sz="quarter" idx="11"/>
          </p:nvPr>
        </p:nvPicPr>
        <p:blipFill>
          <a:blip r:embed="rId3"/>
          <a:stretch>
            <a:fillRect/>
          </a:stretch>
        </p:blipFill>
        <p:spPr>
          <a:xfrm>
            <a:off x="7306404" y="1933575"/>
            <a:ext cx="3506916" cy="4025900"/>
          </a:xfrm>
          <a:prstGeom prst="rect">
            <a:avLst/>
          </a:prstGeom>
        </p:spPr>
      </p:pic>
    </p:spTree>
    <p:extLst>
      <p:ext uri="{BB962C8B-B14F-4D97-AF65-F5344CB8AC3E}">
        <p14:creationId xmlns:p14="http://schemas.microsoft.com/office/powerpoint/2010/main" val="1591220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E787661-4366-4206-825C-9D736BEC73BD}"/>
              </a:ext>
            </a:extLst>
          </p:cNvPr>
          <p:cNvSpPr>
            <a:spLocks noGrp="1"/>
          </p:cNvSpPr>
          <p:nvPr>
            <p:ph type="title"/>
          </p:nvPr>
        </p:nvSpPr>
        <p:spPr/>
        <p:txBody>
          <a:bodyPr/>
          <a:lstStyle/>
          <a:p>
            <a:r>
              <a:rPr lang="en-US" dirty="0"/>
              <a:t>1. Online Outreach Approaches</a:t>
            </a:r>
          </a:p>
        </p:txBody>
      </p:sp>
      <p:pic>
        <p:nvPicPr>
          <p:cNvPr id="5" name="Picture 4" descr="A screenshot of a social media post&#10;&#10;Description automatically generated">
            <a:extLst>
              <a:ext uri="{FF2B5EF4-FFF2-40B4-BE49-F238E27FC236}">
                <a16:creationId xmlns:a16="http://schemas.microsoft.com/office/drawing/2014/main" id="{B29AE585-BC23-482A-9A9A-219B6E2192AB}"/>
              </a:ext>
            </a:extLst>
          </p:cNvPr>
          <p:cNvPicPr>
            <a:picLocks noChangeAspect="1"/>
          </p:cNvPicPr>
          <p:nvPr/>
        </p:nvPicPr>
        <p:blipFill rotWithShape="1">
          <a:blip r:embed="rId3"/>
          <a:srcRect l="29312" b="57471"/>
          <a:stretch/>
        </p:blipFill>
        <p:spPr>
          <a:xfrm>
            <a:off x="1608817" y="1556197"/>
            <a:ext cx="10515600" cy="4307448"/>
          </a:xfrm>
          <a:prstGeom prst="rect">
            <a:avLst/>
          </a:prstGeom>
        </p:spPr>
      </p:pic>
      <p:sp>
        <p:nvSpPr>
          <p:cNvPr id="4" name="Rectangle 3">
            <a:extLst>
              <a:ext uri="{FF2B5EF4-FFF2-40B4-BE49-F238E27FC236}">
                <a16:creationId xmlns:a16="http://schemas.microsoft.com/office/drawing/2014/main" id="{5DEE3228-8244-4C80-89AB-3BE0CB431A20}"/>
              </a:ext>
            </a:extLst>
          </p:cNvPr>
          <p:cNvSpPr/>
          <p:nvPr/>
        </p:nvSpPr>
        <p:spPr>
          <a:xfrm>
            <a:off x="1602378" y="2863041"/>
            <a:ext cx="2557498" cy="3183590"/>
          </a:xfrm>
          <a:prstGeom prst="rect">
            <a:avLst/>
          </a:prstGeom>
          <a:solidFill>
            <a:schemeClr val="accent2">
              <a:alpha val="25098"/>
            </a:schemeClr>
          </a:solidFill>
          <a:ln w="76200">
            <a:solidFill>
              <a:srgbClr val="F475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8390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08333E-6 2.96296E-6 L 0.20482 0.00115 " pathEditMode="relative" rAng="0" ptsTypes="AA">
                                      <p:cBhvr>
                                        <p:cTn id="10" dur="2000" fill="hold"/>
                                        <p:tgtEl>
                                          <p:spTgt spid="4"/>
                                        </p:tgtEl>
                                        <p:attrNameLst>
                                          <p:attrName>ppt_x</p:attrName>
                                          <p:attrName>ppt_y</p:attrName>
                                        </p:attrNameLst>
                                      </p:cBhvr>
                                      <p:rCtr x="10234" y="4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0.20482 0.00115 L 0.41237 0.00301 " pathEditMode="relative" rAng="0" ptsTypes="AA">
                                      <p:cBhvr>
                                        <p:cTn id="14" dur="2000" fill="hold"/>
                                        <p:tgtEl>
                                          <p:spTgt spid="4"/>
                                        </p:tgtEl>
                                        <p:attrNameLst>
                                          <p:attrName>ppt_x</p:attrName>
                                          <p:attrName>ppt_y</p:attrName>
                                        </p:attrNameLst>
                                      </p:cBhvr>
                                      <p:rCtr x="10221"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7B542-1F85-4FAF-822A-8D7E9B53C032}"/>
              </a:ext>
            </a:extLst>
          </p:cNvPr>
          <p:cNvSpPr>
            <a:spLocks noGrp="1"/>
          </p:cNvSpPr>
          <p:nvPr>
            <p:ph type="title"/>
          </p:nvPr>
        </p:nvSpPr>
        <p:spPr/>
        <p:txBody>
          <a:bodyPr/>
          <a:lstStyle/>
          <a:p>
            <a:r>
              <a:rPr lang="en-US" dirty="0"/>
              <a:t>2. Linkage Modalities</a:t>
            </a:r>
          </a:p>
        </p:txBody>
      </p:sp>
      <p:grpSp>
        <p:nvGrpSpPr>
          <p:cNvPr id="7" name="Group 6">
            <a:extLst>
              <a:ext uri="{FF2B5EF4-FFF2-40B4-BE49-F238E27FC236}">
                <a16:creationId xmlns:a16="http://schemas.microsoft.com/office/drawing/2014/main" id="{56F4118F-DEDF-4A4A-AC63-3E4BE71B29ED}"/>
              </a:ext>
            </a:extLst>
          </p:cNvPr>
          <p:cNvGrpSpPr>
            <a:grpSpLocks noChangeAspect="1"/>
          </p:cNvGrpSpPr>
          <p:nvPr/>
        </p:nvGrpSpPr>
        <p:grpSpPr>
          <a:xfrm>
            <a:off x="1602378" y="1633708"/>
            <a:ext cx="10515600" cy="4129173"/>
            <a:chOff x="4540368" y="1574817"/>
            <a:chExt cx="7042033" cy="2765203"/>
          </a:xfrm>
        </p:grpSpPr>
        <p:pic>
          <p:nvPicPr>
            <p:cNvPr id="4" name="Picture 3" descr="A screenshot of a social media post&#10;&#10;Description automatically generated">
              <a:extLst>
                <a:ext uri="{FF2B5EF4-FFF2-40B4-BE49-F238E27FC236}">
                  <a16:creationId xmlns:a16="http://schemas.microsoft.com/office/drawing/2014/main" id="{116C82FC-1931-4D23-8577-DA0A60411559}"/>
                </a:ext>
              </a:extLst>
            </p:cNvPr>
            <p:cNvPicPr>
              <a:picLocks noChangeAspect="1"/>
            </p:cNvPicPr>
            <p:nvPr/>
          </p:nvPicPr>
          <p:blipFill rotWithShape="1">
            <a:blip r:embed="rId3"/>
            <a:srcRect l="29450" t="42529" b="29177"/>
            <a:stretch/>
          </p:blipFill>
          <p:spPr>
            <a:xfrm>
              <a:off x="4540368" y="2418223"/>
              <a:ext cx="7038111" cy="1921797"/>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78F62D0E-9FE1-4B3B-AAB9-3790B56886BE}"/>
                </a:ext>
              </a:extLst>
            </p:cNvPr>
            <p:cNvPicPr>
              <a:picLocks noChangeAspect="1"/>
            </p:cNvPicPr>
            <p:nvPr/>
          </p:nvPicPr>
          <p:blipFill rotWithShape="1">
            <a:blip r:embed="rId3"/>
            <a:srcRect l="29478" t="-1" b="87863"/>
            <a:stretch/>
          </p:blipFill>
          <p:spPr>
            <a:xfrm>
              <a:off x="4544291" y="1574817"/>
              <a:ext cx="7038110" cy="824790"/>
            </a:xfrm>
            <a:prstGeom prst="rect">
              <a:avLst/>
            </a:prstGeom>
          </p:spPr>
        </p:pic>
      </p:grpSp>
      <p:sp>
        <p:nvSpPr>
          <p:cNvPr id="9" name="Rectangle 8">
            <a:extLst>
              <a:ext uri="{FF2B5EF4-FFF2-40B4-BE49-F238E27FC236}">
                <a16:creationId xmlns:a16="http://schemas.microsoft.com/office/drawing/2014/main" id="{6AB2F668-332C-459F-B62D-6C553B49941E}"/>
              </a:ext>
            </a:extLst>
          </p:cNvPr>
          <p:cNvSpPr/>
          <p:nvPr/>
        </p:nvSpPr>
        <p:spPr>
          <a:xfrm>
            <a:off x="1602378" y="2863041"/>
            <a:ext cx="2557498" cy="3183590"/>
          </a:xfrm>
          <a:prstGeom prst="rect">
            <a:avLst/>
          </a:prstGeom>
          <a:solidFill>
            <a:schemeClr val="accent2">
              <a:alpha val="25098"/>
            </a:schemeClr>
          </a:solidFill>
          <a:ln w="76200">
            <a:solidFill>
              <a:srgbClr val="F475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8906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08333E-6 2.96296E-6 L 0.20482 0.00115 " pathEditMode="relative" rAng="0" ptsTypes="AA">
                                      <p:cBhvr>
                                        <p:cTn id="10" dur="2000" fill="hold"/>
                                        <p:tgtEl>
                                          <p:spTgt spid="9"/>
                                        </p:tgtEl>
                                        <p:attrNameLst>
                                          <p:attrName>ppt_x</p:attrName>
                                          <p:attrName>ppt_y</p:attrName>
                                        </p:attrNameLst>
                                      </p:cBhvr>
                                      <p:rCtr x="10234" y="4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0.20482 0.00115 L 0.41237 0.00301 " pathEditMode="relative" rAng="0" ptsTypes="AA">
                                      <p:cBhvr>
                                        <p:cTn id="14" dur="2000" fill="hold"/>
                                        <p:tgtEl>
                                          <p:spTgt spid="9"/>
                                        </p:tgtEl>
                                        <p:attrNameLst>
                                          <p:attrName>ppt_x</p:attrName>
                                          <p:attrName>ppt_y</p:attrName>
                                        </p:attrNameLst>
                                      </p:cBhvr>
                                      <p:rCtr x="10221"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0DC8-58C8-469D-B9A1-61C664E52A8B}"/>
              </a:ext>
            </a:extLst>
          </p:cNvPr>
          <p:cNvSpPr>
            <a:spLocks noGrp="1"/>
          </p:cNvSpPr>
          <p:nvPr>
            <p:ph type="title"/>
          </p:nvPr>
        </p:nvSpPr>
        <p:spPr/>
        <p:txBody>
          <a:bodyPr/>
          <a:lstStyle/>
          <a:p>
            <a:r>
              <a:rPr lang="en-US" dirty="0"/>
              <a:t>3. Services and Facilities</a:t>
            </a:r>
          </a:p>
        </p:txBody>
      </p:sp>
      <p:grpSp>
        <p:nvGrpSpPr>
          <p:cNvPr id="6" name="Group 5">
            <a:extLst>
              <a:ext uri="{FF2B5EF4-FFF2-40B4-BE49-F238E27FC236}">
                <a16:creationId xmlns:a16="http://schemas.microsoft.com/office/drawing/2014/main" id="{17C5A37E-F558-4E5F-8A7E-5D4C16EB31A2}"/>
              </a:ext>
            </a:extLst>
          </p:cNvPr>
          <p:cNvGrpSpPr>
            <a:grpSpLocks noChangeAspect="1"/>
          </p:cNvGrpSpPr>
          <p:nvPr/>
        </p:nvGrpSpPr>
        <p:grpSpPr>
          <a:xfrm>
            <a:off x="1602378" y="1594842"/>
            <a:ext cx="10515600" cy="4218565"/>
            <a:chOff x="4490492" y="1574817"/>
            <a:chExt cx="7091911" cy="2845076"/>
          </a:xfrm>
        </p:grpSpPr>
        <p:pic>
          <p:nvPicPr>
            <p:cNvPr id="4" name="Picture 3" descr="A screenshot of a social media post&#10;&#10;Description automatically generated">
              <a:extLst>
                <a:ext uri="{FF2B5EF4-FFF2-40B4-BE49-F238E27FC236}">
                  <a16:creationId xmlns:a16="http://schemas.microsoft.com/office/drawing/2014/main" id="{FD98FF0F-8B46-4610-BB74-8F8700242E8C}"/>
                </a:ext>
              </a:extLst>
            </p:cNvPr>
            <p:cNvPicPr>
              <a:picLocks noChangeAspect="1"/>
            </p:cNvPicPr>
            <p:nvPr/>
          </p:nvPicPr>
          <p:blipFill rotWithShape="1">
            <a:blip r:embed="rId3"/>
            <a:srcRect l="28950" t="70823"/>
            <a:stretch/>
          </p:blipFill>
          <p:spPr>
            <a:xfrm>
              <a:off x="4490492" y="2438107"/>
              <a:ext cx="7087989" cy="1981786"/>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2CBE301E-086E-4CE1-9A11-18B53392566B}"/>
                </a:ext>
              </a:extLst>
            </p:cNvPr>
            <p:cNvPicPr>
              <a:picLocks noChangeAspect="1"/>
            </p:cNvPicPr>
            <p:nvPr/>
          </p:nvPicPr>
          <p:blipFill rotWithShape="1">
            <a:blip r:embed="rId3"/>
            <a:srcRect l="28978" b="87936"/>
            <a:stretch/>
          </p:blipFill>
          <p:spPr>
            <a:xfrm>
              <a:off x="4494415" y="1574817"/>
              <a:ext cx="7087988" cy="819723"/>
            </a:xfrm>
            <a:prstGeom prst="rect">
              <a:avLst/>
            </a:prstGeom>
          </p:spPr>
        </p:pic>
      </p:grpSp>
      <p:sp>
        <p:nvSpPr>
          <p:cNvPr id="7" name="Rectangle 6">
            <a:extLst>
              <a:ext uri="{FF2B5EF4-FFF2-40B4-BE49-F238E27FC236}">
                <a16:creationId xmlns:a16="http://schemas.microsoft.com/office/drawing/2014/main" id="{00A8E789-53C7-46B0-B3C0-CD3E0DD08E14}"/>
              </a:ext>
            </a:extLst>
          </p:cNvPr>
          <p:cNvSpPr/>
          <p:nvPr/>
        </p:nvSpPr>
        <p:spPr>
          <a:xfrm>
            <a:off x="1615256" y="2792210"/>
            <a:ext cx="2557498" cy="3183590"/>
          </a:xfrm>
          <a:prstGeom prst="rect">
            <a:avLst/>
          </a:prstGeom>
          <a:solidFill>
            <a:schemeClr val="accent2">
              <a:alpha val="25098"/>
            </a:schemeClr>
          </a:solidFill>
          <a:ln w="76200">
            <a:solidFill>
              <a:srgbClr val="F4752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44309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08333E-7 -3.7037E-7 L 0.20482 0.00116 " pathEditMode="relative" rAng="0" ptsTypes="AA">
                                      <p:cBhvr>
                                        <p:cTn id="10" dur="2000" fill="hold"/>
                                        <p:tgtEl>
                                          <p:spTgt spid="7"/>
                                        </p:tgtEl>
                                        <p:attrNameLst>
                                          <p:attrName>ppt_x</p:attrName>
                                          <p:attrName>ppt_y</p:attrName>
                                        </p:attrNameLst>
                                      </p:cBhvr>
                                      <p:rCtr x="10234" y="4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0.20482 0.00116 L 0.41237 0.00301 " pathEditMode="relative" rAng="0" ptsTypes="AA">
                                      <p:cBhvr>
                                        <p:cTn id="14" dur="2000" fill="hold"/>
                                        <p:tgtEl>
                                          <p:spTgt spid="7"/>
                                        </p:tgtEl>
                                        <p:attrNameLst>
                                          <p:attrName>ppt_x</p:attrName>
                                          <p:attrName>ppt_y</p:attrName>
                                        </p:attrNameLst>
                                      </p:cBhvr>
                                      <p:rCtr x="10378"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6B7F-B69F-4D28-893D-E231EEBB051F}"/>
              </a:ext>
            </a:extLst>
          </p:cNvPr>
          <p:cNvSpPr>
            <a:spLocks noGrp="1"/>
          </p:cNvSpPr>
          <p:nvPr>
            <p:ph type="title"/>
          </p:nvPr>
        </p:nvSpPr>
        <p:spPr>
          <a:xfrm>
            <a:off x="532995" y="2942779"/>
            <a:ext cx="2577253" cy="972441"/>
          </a:xfrm>
        </p:spPr>
        <p:txBody>
          <a:bodyPr/>
          <a:lstStyle/>
          <a:p>
            <a:r>
              <a:rPr lang="en-US" dirty="0"/>
              <a:t>Client Flow</a:t>
            </a:r>
          </a:p>
        </p:txBody>
      </p:sp>
      <p:pic>
        <p:nvPicPr>
          <p:cNvPr id="5" name="Picture 4" descr="A screenshot of a cell phone&#10;&#10;Description automatically generated">
            <a:extLst>
              <a:ext uri="{FF2B5EF4-FFF2-40B4-BE49-F238E27FC236}">
                <a16:creationId xmlns:a16="http://schemas.microsoft.com/office/drawing/2014/main" id="{40B35432-FF7E-4C6A-8320-20D9358D43DF}"/>
              </a:ext>
            </a:extLst>
          </p:cNvPr>
          <p:cNvPicPr>
            <a:picLocks noChangeAspect="1"/>
          </p:cNvPicPr>
          <p:nvPr/>
        </p:nvPicPr>
        <p:blipFill>
          <a:blip r:embed="rId3"/>
          <a:stretch>
            <a:fillRect/>
          </a:stretch>
        </p:blipFill>
        <p:spPr>
          <a:xfrm>
            <a:off x="2841697" y="122349"/>
            <a:ext cx="9350303" cy="6366164"/>
          </a:xfrm>
          <a:prstGeom prst="rect">
            <a:avLst/>
          </a:prstGeom>
        </p:spPr>
      </p:pic>
      <p:cxnSp>
        <p:nvCxnSpPr>
          <p:cNvPr id="6" name="Straight Connector 5">
            <a:extLst>
              <a:ext uri="{FF2B5EF4-FFF2-40B4-BE49-F238E27FC236}">
                <a16:creationId xmlns:a16="http://schemas.microsoft.com/office/drawing/2014/main" id="{08DDEA08-B068-4545-BE5B-0D52F8F02E4B}"/>
              </a:ext>
            </a:extLst>
          </p:cNvPr>
          <p:cNvCxnSpPr>
            <a:cxnSpLocks/>
          </p:cNvCxnSpPr>
          <p:nvPr/>
        </p:nvCxnSpPr>
        <p:spPr>
          <a:xfrm>
            <a:off x="590288" y="3826885"/>
            <a:ext cx="2172230" cy="0"/>
          </a:xfrm>
          <a:prstGeom prst="line">
            <a:avLst/>
          </a:prstGeom>
          <a:ln w="76200" cap="flat" cmpd="sng" algn="ctr">
            <a:solidFill>
              <a:srgbClr val="AFBD2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985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92BE2-A427-4C07-9C38-78A783E74C60}"/>
              </a:ext>
            </a:extLst>
          </p:cNvPr>
          <p:cNvSpPr>
            <a:spLocks noGrp="1"/>
          </p:cNvSpPr>
          <p:nvPr>
            <p:ph type="title"/>
          </p:nvPr>
        </p:nvSpPr>
        <p:spPr/>
        <p:txBody>
          <a:bodyPr/>
          <a:lstStyle/>
          <a:p>
            <a:r>
              <a:rPr lang="en-US" dirty="0"/>
              <a:t>More Information</a:t>
            </a:r>
          </a:p>
        </p:txBody>
      </p:sp>
      <p:sp>
        <p:nvSpPr>
          <p:cNvPr id="3" name="Text Placeholder 2">
            <a:extLst>
              <a:ext uri="{FF2B5EF4-FFF2-40B4-BE49-F238E27FC236}">
                <a16:creationId xmlns:a16="http://schemas.microsoft.com/office/drawing/2014/main" id="{256AFECE-E27A-43FE-A75E-59219B6CD5E7}"/>
              </a:ext>
            </a:extLst>
          </p:cNvPr>
          <p:cNvSpPr>
            <a:spLocks noGrp="1"/>
          </p:cNvSpPr>
          <p:nvPr>
            <p:ph type="body" sz="quarter" idx="10"/>
          </p:nvPr>
        </p:nvSpPr>
        <p:spPr/>
        <p:txBody>
          <a:bodyPr/>
          <a:lstStyle/>
          <a:p>
            <a:r>
              <a:rPr lang="en-US" dirty="0"/>
              <a:t>Questions? Check out LINKAGES vision for Going Online and related technical briefs at </a:t>
            </a:r>
            <a:r>
              <a:rPr lang="en-US" u="sng" dirty="0"/>
              <a:t>FHI360.org/</a:t>
            </a:r>
            <a:r>
              <a:rPr lang="en-US" u="sng" dirty="0" err="1"/>
              <a:t>GoingOnline</a:t>
            </a:r>
            <a:endParaRPr lang="en-US" u="sng" dirty="0"/>
          </a:p>
        </p:txBody>
      </p:sp>
      <p:pic>
        <p:nvPicPr>
          <p:cNvPr id="16" name="Picture Placeholder 15">
            <a:extLst>
              <a:ext uri="{FF2B5EF4-FFF2-40B4-BE49-F238E27FC236}">
                <a16:creationId xmlns:a16="http://schemas.microsoft.com/office/drawing/2014/main" id="{34F122CB-FBD9-4F53-BECB-2E28BB8D8FA3}"/>
              </a:ext>
            </a:extLst>
          </p:cNvPr>
          <p:cNvPicPr>
            <a:picLocks noGrp="1" noChangeAspect="1"/>
          </p:cNvPicPr>
          <p:nvPr>
            <p:ph type="pic" sz="quarter" idx="16"/>
          </p:nvPr>
        </p:nvPicPr>
        <p:blipFill>
          <a:blip r:embed="rId3"/>
          <a:srcRect l="13331" r="13331"/>
          <a:stretch>
            <a:fillRect/>
          </a:stretch>
        </p:blipFill>
        <p:spPr>
          <a:xfrm>
            <a:off x="8620125" y="1751013"/>
            <a:ext cx="2397125" cy="4237037"/>
          </a:xfrm>
          <a:prstGeom prst="rect">
            <a:avLst/>
          </a:prstGeom>
        </p:spPr>
      </p:pic>
      <p:pic>
        <p:nvPicPr>
          <p:cNvPr id="19" name="Picture 18">
            <a:extLst>
              <a:ext uri="{FF2B5EF4-FFF2-40B4-BE49-F238E27FC236}">
                <a16:creationId xmlns:a16="http://schemas.microsoft.com/office/drawing/2014/main" id="{5BCFF9F7-F4E1-4575-81CB-4D4234C356DB}"/>
              </a:ext>
            </a:extLst>
          </p:cNvPr>
          <p:cNvPicPr>
            <a:picLocks noChangeAspect="1"/>
          </p:cNvPicPr>
          <p:nvPr/>
        </p:nvPicPr>
        <p:blipFill rotWithShape="1">
          <a:blip r:embed="rId4"/>
          <a:srcRect t="972" r="3413"/>
          <a:stretch/>
        </p:blipFill>
        <p:spPr>
          <a:xfrm>
            <a:off x="8665398" y="2104307"/>
            <a:ext cx="2337945" cy="3028805"/>
          </a:xfrm>
          <a:prstGeom prst="rect">
            <a:avLst/>
          </a:prstGeom>
        </p:spPr>
      </p:pic>
      <p:pic>
        <p:nvPicPr>
          <p:cNvPr id="20" name="Picture 19">
            <a:extLst>
              <a:ext uri="{FF2B5EF4-FFF2-40B4-BE49-F238E27FC236}">
                <a16:creationId xmlns:a16="http://schemas.microsoft.com/office/drawing/2014/main" id="{7EDF4666-434B-4E31-B7DF-2391A4B323AC}"/>
              </a:ext>
            </a:extLst>
          </p:cNvPr>
          <p:cNvPicPr>
            <a:picLocks noChangeAspect="1"/>
          </p:cNvPicPr>
          <p:nvPr/>
        </p:nvPicPr>
        <p:blipFill rotWithShape="1">
          <a:blip r:embed="rId5"/>
          <a:srcRect t="811"/>
          <a:stretch/>
        </p:blipFill>
        <p:spPr>
          <a:xfrm>
            <a:off x="8640907" y="2104307"/>
            <a:ext cx="2326757" cy="3028805"/>
          </a:xfrm>
          <a:prstGeom prst="rect">
            <a:avLst/>
          </a:prstGeom>
        </p:spPr>
      </p:pic>
      <p:pic>
        <p:nvPicPr>
          <p:cNvPr id="17" name="Picture 16">
            <a:extLst>
              <a:ext uri="{FF2B5EF4-FFF2-40B4-BE49-F238E27FC236}">
                <a16:creationId xmlns:a16="http://schemas.microsoft.com/office/drawing/2014/main" id="{19707F15-D19F-4077-91F8-8F6854273829}"/>
              </a:ext>
            </a:extLst>
          </p:cNvPr>
          <p:cNvPicPr>
            <a:picLocks noChangeAspect="1"/>
          </p:cNvPicPr>
          <p:nvPr/>
        </p:nvPicPr>
        <p:blipFill rotWithShape="1">
          <a:blip r:embed="rId6"/>
          <a:srcRect t="976"/>
          <a:stretch/>
        </p:blipFill>
        <p:spPr>
          <a:xfrm>
            <a:off x="8640908" y="2104307"/>
            <a:ext cx="2357050" cy="3028805"/>
          </a:xfrm>
          <a:prstGeom prst="rect">
            <a:avLst/>
          </a:prstGeom>
        </p:spPr>
      </p:pic>
    </p:spTree>
    <p:extLst>
      <p:ext uri="{BB962C8B-B14F-4D97-AF65-F5344CB8AC3E}">
        <p14:creationId xmlns:p14="http://schemas.microsoft.com/office/powerpoint/2010/main" val="115969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6F15B2-398B-4788-B027-5904C1023DDD}"/>
              </a:ext>
            </a:extLst>
          </p:cNvPr>
          <p:cNvSpPr>
            <a:spLocks noGrp="1"/>
          </p:cNvSpPr>
          <p:nvPr>
            <p:ph type="title"/>
          </p:nvPr>
        </p:nvSpPr>
        <p:spPr/>
        <p:txBody>
          <a:bodyPr/>
          <a:lstStyle/>
          <a:p>
            <a:r>
              <a:rPr lang="en-US" dirty="0"/>
              <a:t>Featured in UNAIDS AIDS Update Report (page 39-45)</a:t>
            </a:r>
          </a:p>
        </p:txBody>
      </p:sp>
      <p:sp>
        <p:nvSpPr>
          <p:cNvPr id="6" name="Text Placeholder 5">
            <a:extLst>
              <a:ext uri="{FF2B5EF4-FFF2-40B4-BE49-F238E27FC236}">
                <a16:creationId xmlns:a16="http://schemas.microsoft.com/office/drawing/2014/main" id="{D3ED0261-F22B-4982-A701-CE99CA36AA54}"/>
              </a:ext>
            </a:extLst>
          </p:cNvPr>
          <p:cNvSpPr>
            <a:spLocks noGrp="1"/>
          </p:cNvSpPr>
          <p:nvPr>
            <p:ph type="body" sz="quarter" idx="10"/>
          </p:nvPr>
        </p:nvSpPr>
        <p:spPr/>
        <p:txBody>
          <a:bodyPr/>
          <a:lstStyle/>
          <a:p>
            <a:endParaRPr lang="en-US" dirty="0"/>
          </a:p>
        </p:txBody>
      </p:sp>
      <p:pic>
        <p:nvPicPr>
          <p:cNvPr id="1026" name="Picture 2" descr="https://www.unaids.org/sites/default/files/styles/document_thumbnail_unaids/public/media_asset/2019-global-AIDS-update_en.pdf.png?itok=VNCMzkxU">
            <a:extLst>
              <a:ext uri="{FF2B5EF4-FFF2-40B4-BE49-F238E27FC236}">
                <a16:creationId xmlns:a16="http://schemas.microsoft.com/office/drawing/2014/main" id="{BDF0B8AE-E83B-43FF-A60A-C804A99D6976}"/>
              </a:ext>
            </a:extLst>
          </p:cNvPr>
          <p:cNvPicPr>
            <a:picLocks noGrp="1" noChangeAspect="1" noChangeArrowheads="1"/>
          </p:cNvPicPr>
          <p:nvPr>
            <p:ph type="chart" sz="quarter" idx="11"/>
          </p:nvPr>
        </p:nvPicPr>
        <p:blipFill>
          <a:blip r:embed="rId3">
            <a:extLst>
              <a:ext uri="{28A0092B-C50C-407E-A947-70E740481C1C}">
                <a14:useLocalDpi xmlns:a14="http://schemas.microsoft.com/office/drawing/2010/main" val="0"/>
              </a:ext>
            </a:extLst>
          </a:blip>
          <a:stretch>
            <a:fillRect/>
          </a:stretch>
        </p:blipFill>
        <p:spPr bwMode="auto">
          <a:xfrm>
            <a:off x="7636205" y="1933575"/>
            <a:ext cx="2847314" cy="4025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screenshot of a social media post&#10;&#10;Description automatically generated">
            <a:extLst>
              <a:ext uri="{FF2B5EF4-FFF2-40B4-BE49-F238E27FC236}">
                <a16:creationId xmlns:a16="http://schemas.microsoft.com/office/drawing/2014/main" id="{279DD53A-BF79-438C-AAEF-0C50639CF024}"/>
              </a:ext>
            </a:extLst>
          </p:cNvPr>
          <p:cNvPicPr>
            <a:picLocks noChangeAspect="1"/>
          </p:cNvPicPr>
          <p:nvPr/>
        </p:nvPicPr>
        <p:blipFill rotWithShape="1">
          <a:blip r:embed="rId4"/>
          <a:srcRect l="2509" r="6288" b="49233"/>
          <a:stretch/>
        </p:blipFill>
        <p:spPr>
          <a:xfrm>
            <a:off x="1470906" y="2944666"/>
            <a:ext cx="4517145" cy="2427791"/>
          </a:xfrm>
          <a:prstGeom prst="rect">
            <a:avLst/>
          </a:prstGeom>
        </p:spPr>
      </p:pic>
      <p:pic>
        <p:nvPicPr>
          <p:cNvPr id="13" name="Picture 12" descr="A person taking a selfie&#10;&#10;Description automatically generated">
            <a:extLst>
              <a:ext uri="{FF2B5EF4-FFF2-40B4-BE49-F238E27FC236}">
                <a16:creationId xmlns:a16="http://schemas.microsoft.com/office/drawing/2014/main" id="{DAB7B030-7F79-4FE8-8CEA-FBF71E6222C8}"/>
              </a:ext>
            </a:extLst>
          </p:cNvPr>
          <p:cNvPicPr>
            <a:picLocks noChangeAspect="1"/>
          </p:cNvPicPr>
          <p:nvPr/>
        </p:nvPicPr>
        <p:blipFill rotWithShape="1">
          <a:blip r:embed="rId5"/>
          <a:srcRect r="3230" b="16328"/>
          <a:stretch/>
        </p:blipFill>
        <p:spPr>
          <a:xfrm>
            <a:off x="1470906" y="1933575"/>
            <a:ext cx="4518629" cy="4025571"/>
          </a:xfrm>
          <a:prstGeom prst="rect">
            <a:avLst/>
          </a:prstGeom>
        </p:spPr>
      </p:pic>
      <p:pic>
        <p:nvPicPr>
          <p:cNvPr id="14" name="Picture 13">
            <a:extLst>
              <a:ext uri="{FF2B5EF4-FFF2-40B4-BE49-F238E27FC236}">
                <a16:creationId xmlns:a16="http://schemas.microsoft.com/office/drawing/2014/main" id="{72AFC069-A2F7-4575-88A9-0CC19FDBEA8B}"/>
              </a:ext>
            </a:extLst>
          </p:cNvPr>
          <p:cNvPicPr>
            <a:picLocks noChangeAspect="1"/>
          </p:cNvPicPr>
          <p:nvPr/>
        </p:nvPicPr>
        <p:blipFill>
          <a:blip r:embed="rId6"/>
          <a:stretch>
            <a:fillRect/>
          </a:stretch>
        </p:blipFill>
        <p:spPr>
          <a:xfrm>
            <a:off x="1525583" y="1687596"/>
            <a:ext cx="4407790" cy="4517528"/>
          </a:xfrm>
          <a:prstGeom prst="rect">
            <a:avLst/>
          </a:prstGeom>
        </p:spPr>
      </p:pic>
    </p:spTree>
    <p:extLst>
      <p:ext uri="{BB962C8B-B14F-4D97-AF65-F5344CB8AC3E}">
        <p14:creationId xmlns:p14="http://schemas.microsoft.com/office/powerpoint/2010/main" val="149703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FHI 360 - 2015 A">
      <a:dk1>
        <a:srgbClr val="3B352F"/>
      </a:dk1>
      <a:lt1>
        <a:sysClr val="window" lastClr="FFFFFF"/>
      </a:lt1>
      <a:dk2>
        <a:srgbClr val="006595"/>
      </a:dk2>
      <a:lt2>
        <a:srgbClr val="D2CCB8"/>
      </a:lt2>
      <a:accent1>
        <a:srgbClr val="02B7EA"/>
      </a:accent1>
      <a:accent2>
        <a:srgbClr val="F37421"/>
      </a:accent2>
      <a:accent3>
        <a:srgbClr val="AFBD21"/>
      </a:accent3>
      <a:accent4>
        <a:srgbClr val="4A2256"/>
      </a:accent4>
      <a:accent5>
        <a:srgbClr val="F8981D"/>
      </a:accent5>
      <a:accent6>
        <a:srgbClr val="E04726"/>
      </a:accent6>
      <a:hlink>
        <a:srgbClr val="02B7EA"/>
      </a:hlink>
      <a:folHlink>
        <a:srgbClr val="0065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79ECE"/>
        </a:solidFill>
        <a:ln>
          <a:noFill/>
        </a:ln>
        <a:effectLst/>
      </a:spPr>
      <a:bodyPr rtlCol="0" anchor="ctr"/>
      <a:lstStyle>
        <a:defPPr algn="ctr">
          <a:defRPr dirty="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76200" cap="flat" cmpd="sng" algn="ctr">
          <a:solidFill>
            <a:schemeClr val="accent1"/>
          </a:solidFill>
          <a:prstDash val="solid"/>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3 Social Profile Outreach-FINAL" id="{ADA941B6-2E39-446C-AA7C-A3FCC4B899AA}" vid="{E838005A-1E77-40C5-9965-95B267E6E9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Wide format GO PPT template</Template>
  <TotalTime>6706</TotalTime>
  <Words>1339</Words>
  <Application>Microsoft Office PowerPoint</Application>
  <PresentationFormat>Widescreen</PresentationFormat>
  <Paragraphs>145</Paragraphs>
  <Slides>22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Bahnschrift Condensed</vt:lpstr>
      <vt:lpstr>Abadi Extra Light</vt:lpstr>
      <vt:lpstr>Calibri</vt:lpstr>
      <vt:lpstr>Arial</vt:lpstr>
      <vt:lpstr>Courier New</vt:lpstr>
      <vt:lpstr>Univers Condensed</vt:lpstr>
      <vt:lpstr>4_Office Theme</vt:lpstr>
      <vt:lpstr>Online HIV Service Delivery</vt:lpstr>
      <vt:lpstr>WhatsApp Group</vt:lpstr>
      <vt:lpstr>Panel topic</vt:lpstr>
      <vt:lpstr>1. Online Outreach Approaches</vt:lpstr>
      <vt:lpstr>2. Linkage Modalities</vt:lpstr>
      <vt:lpstr>3. Services and Facilities</vt:lpstr>
      <vt:lpstr>Client Flow</vt:lpstr>
      <vt:lpstr>More Information</vt:lpstr>
      <vt:lpstr>Featured in UNAIDS AIDS Update Report (page 39-45)</vt:lpstr>
      <vt:lpstr>To help us dive into the topic…</vt:lpstr>
      <vt:lpstr>1. Scaling and standardizing community-based online HIV outreach in Jamaica</vt:lpstr>
      <vt:lpstr>2. Driving demand for HIV services through the TextXXX social media campaigns in Southeast Asia</vt:lpstr>
      <vt:lpstr>3. HIV services a click away! Online booking in Kenya</vt:lpstr>
      <vt:lpstr>4. Queerly connected: Partnering with apps to improve MSM health</vt:lpstr>
      <vt:lpstr>Scaling and standardizing community-based online HIV outreach in Jamaica</vt:lpstr>
      <vt:lpstr>Driving demand for HIV services through the TextXXX social media campaigns in Southeast Asia</vt:lpstr>
      <vt:lpstr>HIV services a click away! Online booking in Kenya</vt:lpstr>
      <vt:lpstr>Queerly connected: Partnering with apps to improve MSM health</vt:lpstr>
      <vt:lpstr>Panel 2: Discussion</vt:lpstr>
      <vt:lpstr>Closing Remarks</vt:lpstr>
      <vt:lpstr>Stay connected with LINKAGES</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Panel 2: Online HIV Service Delivery</dc:title>
  <dc:creator>Benjamin Eveslage</dc:creator>
  <cp:lastModifiedBy>Benjamin Eveslage</cp:lastModifiedBy>
  <cp:revision>28</cp:revision>
  <dcterms:created xsi:type="dcterms:W3CDTF">2019-07-13T23:43:39Z</dcterms:created>
  <dcterms:modified xsi:type="dcterms:W3CDTF">2019-07-23T15:15:10Z</dcterms:modified>
</cp:coreProperties>
</file>